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74" r:id="rId4"/>
    <p:sldId id="275" r:id="rId5"/>
    <p:sldId id="281" r:id="rId6"/>
    <p:sldId id="273" r:id="rId7"/>
    <p:sldId id="282" r:id="rId8"/>
    <p:sldId id="283" r:id="rId9"/>
    <p:sldId id="276" r:id="rId10"/>
    <p:sldId id="292" r:id="rId11"/>
    <p:sldId id="289" r:id="rId12"/>
    <p:sldId id="293" r:id="rId13"/>
    <p:sldId id="308" r:id="rId14"/>
    <p:sldId id="307" r:id="rId15"/>
    <p:sldId id="294" r:id="rId16"/>
    <p:sldId id="288" r:id="rId17"/>
    <p:sldId id="290" r:id="rId18"/>
    <p:sldId id="297" r:id="rId19"/>
    <p:sldId id="301" r:id="rId20"/>
    <p:sldId id="278" r:id="rId21"/>
    <p:sldId id="261" r:id="rId22"/>
    <p:sldId id="263" r:id="rId23"/>
    <p:sldId id="304" r:id="rId24"/>
    <p:sldId id="303" r:id="rId25"/>
    <p:sldId id="306" r:id="rId26"/>
    <p:sldId id="305" r:id="rId27"/>
    <p:sldId id="295" r:id="rId28"/>
    <p:sldId id="296" r:id="rId29"/>
    <p:sldId id="284" r:id="rId30"/>
    <p:sldId id="287" r:id="rId31"/>
    <p:sldId id="302" r:id="rId32"/>
    <p:sldId id="30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E0BA28-41FE-4D9B-A750-67B844306ADB}" name="Zhu, Qian (NIH/NCATS) [E]" initials="" userId="S::zhuqn@nih.gov::4568ebc0-15ff-42f5-97ea-91fc0e1a3c43" providerId="AD"/>
  <p188:author id="{2B11A3FE-0241-A9CE-EADD-D2F15CBFCFDA}" name="Valinejad, Jaber (NIH/NCATS) [C]" initials="JV" userId="S::valinejadj2@nih.gov::7561e645-69dc-4843-af16-9580147027f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2"/>
    <p:restoredTop sz="94658"/>
  </p:normalViewPr>
  <p:slideViewPr>
    <p:cSldViewPr snapToGrid="0">
      <p:cViewPr varScale="1">
        <p:scale>
          <a:sx n="116" d="100"/>
          <a:sy n="116"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A9FCB-6BD8-40DB-89A9-C9CD1BBB8FB3}" type="datetimeFigureOut">
              <a:rPr lang="en-US" smtClean="0"/>
              <a:t>8/11/24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971ED-D7F6-42FC-B92A-0081E45ED0DD}" type="slidenum">
              <a:rPr lang="en-US" smtClean="0"/>
              <a:t>‹#›</a:t>
            </a:fld>
            <a:endParaRPr lang="en-US"/>
          </a:p>
        </p:txBody>
      </p:sp>
    </p:spTree>
    <p:extLst>
      <p:ext uri="{BB962C8B-B14F-4D97-AF65-F5344CB8AC3E}">
        <p14:creationId xmlns:p14="http://schemas.microsoft.com/office/powerpoint/2010/main" val="1747943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F971ED-D7F6-42FC-B92A-0081E45ED0DD}" type="slidenum">
              <a:rPr lang="en-US" smtClean="0"/>
              <a:t>10</a:t>
            </a:fld>
            <a:endParaRPr lang="en-US"/>
          </a:p>
        </p:txBody>
      </p:sp>
    </p:spTree>
    <p:extLst>
      <p:ext uri="{BB962C8B-B14F-4D97-AF65-F5344CB8AC3E}">
        <p14:creationId xmlns:p14="http://schemas.microsoft.com/office/powerpoint/2010/main" val="1747722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F971ED-D7F6-42FC-B92A-0081E45ED0DD}" type="slidenum">
              <a:rPr lang="en-US" smtClean="0"/>
              <a:t>11</a:t>
            </a:fld>
            <a:endParaRPr lang="en-US"/>
          </a:p>
        </p:txBody>
      </p:sp>
    </p:spTree>
    <p:extLst>
      <p:ext uri="{BB962C8B-B14F-4D97-AF65-F5344CB8AC3E}">
        <p14:creationId xmlns:p14="http://schemas.microsoft.com/office/powerpoint/2010/main" val="3274565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LNPEP DCTPP1 CDC25C DPP8 LDHA TOP2A ATG4B NNMT DDR1 RPS6KA5 TRIM24 F10 KLF5 KAT6A SCD SLC1A1 GPR17 CPT1B GPR35 CFD FASN GRIN1 NR1I2 ACACB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PRMT6 PKN1 QRFPR ADAM10 CYP19A1 STAT3 TERT NTRK1 S1PR5 P2RX7 KCNH2 DUT DDR2 GHSR MAPK11 SLC1A3 MAOA CHRNA7 NFE2L2 GLS IL23R YES1 NTSR2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PTGDR2 PIK3CD CDK2 FYN HDAC10 RAB9A CYSLTR2 GSTP1 CHRM5 GRK5 AOC3 BCHE HTR7 SLC6A9 NOS2 CHRNB4 PARP2 AURKB CAPN1 CDC25B LYN NOS3 CES1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PTPN1 STING1 CCR2 CHKA FCGRT FOLH1 PPARA RPS6KA1 FRK TDP2 ADORA1 ACHE NR1H4 PTK2B CSK GGPS1 GLO1 CSNK2B HIF1A HRH3 HSP90AB1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CACNA1H MAP3K8 GPBAR1 GLRA1 PTPN2 DUSP3 STK3 PDE11A PRCP MIF CDK5 TACR2 KCNK9 CES2 CACNA1B MAP2K2 F13A1 ABCB1 KAT2B ADORA2B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KIF11 PRKAA1 HSD11B2 TDP1 TFPI PPARG TLR8 MAOB NR4A1 METAP2 SLC1A2 TMPRSS6 ITK PTGS1 KIT KDM4A SCN4A CDK7 MARK4 FFAR4 KEAP1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PARP1 S1PR4 CYP2A6 KLK5 TRPA1 ABCC1 PTPN11 APEX1 FLT1 NTRK3 MST1R KLK7 EPHB2 GPR55 PRKACA NOS1 SCN3A SLC6A5 TNK1 PSMB2 ULK3 HCK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HSP90AA1 CHUK RORB TLR7 FER AKR1B1 CTSB PDE3B MELK NFKB1 NR3C1 AHCY CSNK1E CTSD GABRA1 AXL PIK3R1 NPC1 PDGFRB MMP8 HSD17B10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HTR2A CTSK SLC6A4 GBA2 TOP1 ERAP1 HDAC8 BRDT IKBKB ICMT HTR2C SOAT1 GPR6 SLC2A1 WDR5 </a:t>
            </a:r>
            <a:endParaRPr kumimoji="0" lang="en-US" altLang="en-US" sz="1050" b="0" i="0" u="none" strike="noStrike" cap="none" normalizeH="0" baseline="0" dirty="0">
              <a:ln>
                <a:noFill/>
              </a:ln>
              <a:solidFill>
                <a:schemeClr val="tx1"/>
              </a:solidFill>
              <a:effectLst/>
            </a:endParaRPr>
          </a:p>
          <a:p>
            <a:endParaRPr lang="en-US" dirty="0"/>
          </a:p>
        </p:txBody>
      </p:sp>
      <p:sp>
        <p:nvSpPr>
          <p:cNvPr id="4" name="Slide Number Placeholder 3"/>
          <p:cNvSpPr>
            <a:spLocks noGrp="1"/>
          </p:cNvSpPr>
          <p:nvPr>
            <p:ph type="sldNum" sz="quarter" idx="5"/>
          </p:nvPr>
        </p:nvSpPr>
        <p:spPr/>
        <p:txBody>
          <a:bodyPr/>
          <a:lstStyle/>
          <a:p>
            <a:fld id="{D5F971ED-D7F6-42FC-B92A-0081E45ED0DD}" type="slidenum">
              <a:rPr lang="en-US" smtClean="0"/>
              <a:t>18</a:t>
            </a:fld>
            <a:endParaRPr lang="en-US"/>
          </a:p>
        </p:txBody>
      </p:sp>
    </p:spTree>
    <p:extLst>
      <p:ext uri="{BB962C8B-B14F-4D97-AF65-F5344CB8AC3E}">
        <p14:creationId xmlns:p14="http://schemas.microsoft.com/office/powerpoint/2010/main" val="2905135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F971ED-D7F6-42FC-B92A-0081E45ED0DD}" type="slidenum">
              <a:rPr lang="en-US" smtClean="0"/>
              <a:t>22</a:t>
            </a:fld>
            <a:endParaRPr lang="en-US"/>
          </a:p>
        </p:txBody>
      </p:sp>
    </p:spTree>
    <p:extLst>
      <p:ext uri="{BB962C8B-B14F-4D97-AF65-F5344CB8AC3E}">
        <p14:creationId xmlns:p14="http://schemas.microsoft.com/office/powerpoint/2010/main" val="518767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B7D5-ADF9-8374-CBCE-E1E9DD30E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858668-D6D5-BE26-FE5F-D909F1ECF4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D01138-E88C-4E3F-1F5A-78D0006A3E1F}"/>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5" name="Footer Placeholder 4">
            <a:extLst>
              <a:ext uri="{FF2B5EF4-FFF2-40B4-BE49-F238E27FC236}">
                <a16:creationId xmlns:a16="http://schemas.microsoft.com/office/drawing/2014/main" id="{B2003EE0-3C2D-A1FF-3D4C-D73879DF6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6FAA6-0919-DD1B-2DF0-F25B3809B8A6}"/>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44134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31E7-3AC5-EDEF-3079-69CE63DE08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83D6C7-81E9-BEAB-B773-8D5E5D944F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1BCBE-8F9D-0C9B-203D-6A6B692625D5}"/>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5" name="Footer Placeholder 4">
            <a:extLst>
              <a:ext uri="{FF2B5EF4-FFF2-40B4-BE49-F238E27FC236}">
                <a16:creationId xmlns:a16="http://schemas.microsoft.com/office/drawing/2014/main" id="{DB9E0B4A-13BC-F7E9-9482-84853A915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E7721-A522-D500-770E-398C12F7CBE0}"/>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1892163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D221D3-E855-3EA5-0D1A-AD0CB8FE9F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EB0D20-C11C-CF11-8E44-6C40273508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D19D9-5674-EA51-72CA-3953D10E2F62}"/>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5" name="Footer Placeholder 4">
            <a:extLst>
              <a:ext uri="{FF2B5EF4-FFF2-40B4-BE49-F238E27FC236}">
                <a16:creationId xmlns:a16="http://schemas.microsoft.com/office/drawing/2014/main" id="{2F682E8C-08A5-FDCA-5944-593DD9193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41752-3B7D-3AE9-E126-7427597CEC05}"/>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258331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0E9D-3ECA-02B4-16A6-4C1F431733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F6471-39F2-F637-97C0-019A8AD77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41363-FB9D-F2DC-31FE-359477A4F52D}"/>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5" name="Footer Placeholder 4">
            <a:extLst>
              <a:ext uri="{FF2B5EF4-FFF2-40B4-BE49-F238E27FC236}">
                <a16:creationId xmlns:a16="http://schemas.microsoft.com/office/drawing/2014/main" id="{064B511C-149B-0674-FEB6-49BBDAD21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B0A9E-F342-1B9B-588F-2C8DD78F6731}"/>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2411959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32BA-2F2A-C5F5-0CFA-795C13FC9E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E2CB3E-83E6-7565-694E-E3B58D4C1B8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D8C468-9860-2B26-940D-87209CB9C75F}"/>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5" name="Footer Placeholder 4">
            <a:extLst>
              <a:ext uri="{FF2B5EF4-FFF2-40B4-BE49-F238E27FC236}">
                <a16:creationId xmlns:a16="http://schemas.microsoft.com/office/drawing/2014/main" id="{4E43F67A-C283-5C7D-ACFB-8C5F66403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3F1FF-5F8C-806B-FD89-794EF6CD3DCA}"/>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197072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08A1D-D047-4233-1F47-51B677DD46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1CED58-49A1-BF5C-B16B-2FFCAC1F00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BFCC43-9D0A-D5C7-FCD1-6243EB5328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E1CCFD-0C9F-68AA-5B82-1B91D8D50AFD}"/>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6" name="Footer Placeholder 5">
            <a:extLst>
              <a:ext uri="{FF2B5EF4-FFF2-40B4-BE49-F238E27FC236}">
                <a16:creationId xmlns:a16="http://schemas.microsoft.com/office/drawing/2014/main" id="{986E967C-A01C-172F-7EC1-37376068C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130E32-310E-1C41-F332-BF4FB3FD55C9}"/>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346949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49A6-936E-DE65-4268-4519C9B89D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BC47B3-D721-941C-220A-965AD27392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1CC8C2-BC4A-D3CD-1123-570F608F88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66E54A-7792-EA29-9028-45B7A722E2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DCB6C-0944-7E26-9F7E-E9B4FFF6A8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108A31-ADBA-7CE2-3432-B35220BA559D}"/>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8" name="Footer Placeholder 7">
            <a:extLst>
              <a:ext uri="{FF2B5EF4-FFF2-40B4-BE49-F238E27FC236}">
                <a16:creationId xmlns:a16="http://schemas.microsoft.com/office/drawing/2014/main" id="{93A7FC19-81DB-8102-766E-2B59BC8B6F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23F88E-8751-D205-6E69-0FF8FA602FA5}"/>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3294449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CB2E-A84D-9AFD-5288-41E5DA4701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6C2CBC-C6BF-297A-3F68-9D154671EC33}"/>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4" name="Footer Placeholder 3">
            <a:extLst>
              <a:ext uri="{FF2B5EF4-FFF2-40B4-BE49-F238E27FC236}">
                <a16:creationId xmlns:a16="http://schemas.microsoft.com/office/drawing/2014/main" id="{EDDD87BE-87AD-F6A1-32E9-9B05ED5CFE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B115EA-8E13-FA44-A07D-63A651B8C1B2}"/>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359631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C4787-465B-0868-A9FB-206EED7CAE7D}"/>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3" name="Footer Placeholder 2">
            <a:extLst>
              <a:ext uri="{FF2B5EF4-FFF2-40B4-BE49-F238E27FC236}">
                <a16:creationId xmlns:a16="http://schemas.microsoft.com/office/drawing/2014/main" id="{856A5E6E-15BD-2091-FE77-63D069CA86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26D676-AD34-B095-3B74-73A17A80EFBA}"/>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2822080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EFB14-7C75-E4B5-2847-89B0B7AA8D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6FAA0A-924D-D99E-3155-AD17D66894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B0838E-125C-D9A1-8115-C8A75D91D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978184-E176-C7C5-9689-C7F8127ECB1D}"/>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6" name="Footer Placeholder 5">
            <a:extLst>
              <a:ext uri="{FF2B5EF4-FFF2-40B4-BE49-F238E27FC236}">
                <a16:creationId xmlns:a16="http://schemas.microsoft.com/office/drawing/2014/main" id="{5D5F50D9-010B-EF6C-D683-6C9D84153A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0D2A1-3747-E754-7609-CB8E8C1B2528}"/>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183412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F6AD-7771-2F6A-6058-4A4732EE4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093AAF-0DDD-50E2-71AF-2002FC5EE7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388A38-7188-9AD0-BD27-D113081AE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A3B270-57D7-C9D1-4508-2EBC678F67F9}"/>
              </a:ext>
            </a:extLst>
          </p:cNvPr>
          <p:cNvSpPr>
            <a:spLocks noGrp="1"/>
          </p:cNvSpPr>
          <p:nvPr>
            <p:ph type="dt" sz="half" idx="10"/>
          </p:nvPr>
        </p:nvSpPr>
        <p:spPr/>
        <p:txBody>
          <a:bodyPr/>
          <a:lstStyle/>
          <a:p>
            <a:fld id="{4CBDF9FA-09FE-2C46-8ED4-33117077200F}" type="datetimeFigureOut">
              <a:rPr lang="en-US" smtClean="0"/>
              <a:t>8/11/24</a:t>
            </a:fld>
            <a:endParaRPr lang="en-US"/>
          </a:p>
        </p:txBody>
      </p:sp>
      <p:sp>
        <p:nvSpPr>
          <p:cNvPr id="6" name="Footer Placeholder 5">
            <a:extLst>
              <a:ext uri="{FF2B5EF4-FFF2-40B4-BE49-F238E27FC236}">
                <a16:creationId xmlns:a16="http://schemas.microsoft.com/office/drawing/2014/main" id="{CAF32C08-F65E-E782-CFE8-BD3EF63E2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42AA5-5631-2AE2-A3F0-6A53ABB5D47A}"/>
              </a:ext>
            </a:extLst>
          </p:cNvPr>
          <p:cNvSpPr>
            <a:spLocks noGrp="1"/>
          </p:cNvSpPr>
          <p:nvPr>
            <p:ph type="sldNum" sz="quarter" idx="12"/>
          </p:nvPr>
        </p:nvSpPr>
        <p:spPr/>
        <p:txBody>
          <a:bodyPr/>
          <a:lstStyle/>
          <a:p>
            <a:fld id="{B19F2F65-6BA7-1946-9A36-AC7889FB1717}" type="slidenum">
              <a:rPr lang="en-US" smtClean="0"/>
              <a:t>‹#›</a:t>
            </a:fld>
            <a:endParaRPr lang="en-US"/>
          </a:p>
        </p:txBody>
      </p:sp>
    </p:spTree>
    <p:extLst>
      <p:ext uri="{BB962C8B-B14F-4D97-AF65-F5344CB8AC3E}">
        <p14:creationId xmlns:p14="http://schemas.microsoft.com/office/powerpoint/2010/main" val="2278558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B19E4-D19F-C0A2-84BB-2F424DF59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B509C6-03EC-D3BA-8108-D0D78A9F5D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EA820-5946-0799-D376-B2CED92548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BDF9FA-09FE-2C46-8ED4-33117077200F}" type="datetimeFigureOut">
              <a:rPr lang="en-US" smtClean="0"/>
              <a:t>8/11/24</a:t>
            </a:fld>
            <a:endParaRPr lang="en-US"/>
          </a:p>
        </p:txBody>
      </p:sp>
      <p:sp>
        <p:nvSpPr>
          <p:cNvPr id="5" name="Footer Placeholder 4">
            <a:extLst>
              <a:ext uri="{FF2B5EF4-FFF2-40B4-BE49-F238E27FC236}">
                <a16:creationId xmlns:a16="http://schemas.microsoft.com/office/drawing/2014/main" id="{6E811DD3-78B9-1296-90CA-3FA914E92C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ED89690-0633-F324-F637-04F7203D1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9F2F65-6BA7-1946-9A36-AC7889FB1717}" type="slidenum">
              <a:rPr lang="en-US" smtClean="0"/>
              <a:t>‹#›</a:t>
            </a:fld>
            <a:endParaRPr lang="en-US"/>
          </a:p>
        </p:txBody>
      </p:sp>
    </p:spTree>
    <p:extLst>
      <p:ext uri="{BB962C8B-B14F-4D97-AF65-F5344CB8AC3E}">
        <p14:creationId xmlns:p14="http://schemas.microsoft.com/office/powerpoint/2010/main" val="3897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po.jax.org/data/annotations"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hyperlink" Target="https://arax.ncats.io/?r=abc51579-8313-4e71-90c4-c38d769adef9" TargetMode="Externa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arax.ncats.io/?r=7acf41e8-82e2-4a31-8c5e-e594d1ab0ea4" TargetMode="Externa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arax.ncats.io/?r=30b5f5b8-07fb-422f-86eb-36e48d5b931c" TargetMode="Externa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hyperlink" Target="https://arax.ncats.io/?r=5084c268-2f9c-4a16-85a1-2fe8ab499818" TargetMode="Externa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hyperlink" Target="https://arax.ncats.io/?r=319af68a-9987-45dc-abd0-596db230ede0"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hyperlink" Target="https://arax.ncats.io/?r=53eba960-351d-47f6-911f-bde491000947"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perplexity.ai/search/all-sysnonms-of-HxM_sfkuRRadls5XAskFeQ" TargetMode="External"/><Relationship Id="rId2" Type="http://schemas.openxmlformats.org/officeDocument/2006/relationships/hyperlink" Target="https://rdas.ncats.nih.gov/disease?id=GARD:0002027" TargetMode="External"/><Relationship Id="rId1" Type="http://schemas.openxmlformats.org/officeDocument/2006/relationships/slideLayout" Target="../slideLayouts/slideLayout7.xml"/><Relationship Id="rId5" Type="http://schemas.openxmlformats.org/officeDocument/2006/relationships/hyperlink" Target="https://www.orpha.net/en/disease/gene/TOR1A" TargetMode="External"/><Relationship Id="rId4" Type="http://schemas.openxmlformats.org/officeDocument/2006/relationships/hyperlink" Target="https://omim.org/entry/12810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B636-4B19-91ED-5A54-5DE05EDC1CD1}"/>
              </a:ext>
            </a:extLst>
          </p:cNvPr>
          <p:cNvSpPr>
            <a:spLocks noGrp="1"/>
          </p:cNvSpPr>
          <p:nvPr>
            <p:ph type="ctrTitle"/>
          </p:nvPr>
        </p:nvSpPr>
        <p:spPr/>
        <p:txBody>
          <a:bodyPr/>
          <a:lstStyle/>
          <a:p>
            <a:r>
              <a:rPr lang="en-US" dirty="0"/>
              <a:t>Target deconvolution project discussion</a:t>
            </a:r>
          </a:p>
        </p:txBody>
      </p:sp>
      <p:sp>
        <p:nvSpPr>
          <p:cNvPr id="3" name="Subtitle 2">
            <a:extLst>
              <a:ext uri="{FF2B5EF4-FFF2-40B4-BE49-F238E27FC236}">
                <a16:creationId xmlns:a16="http://schemas.microsoft.com/office/drawing/2014/main" id="{368A863D-9C39-6553-5B6F-279B99AEBEAA}"/>
              </a:ext>
            </a:extLst>
          </p:cNvPr>
          <p:cNvSpPr>
            <a:spLocks noGrp="1"/>
          </p:cNvSpPr>
          <p:nvPr>
            <p:ph type="subTitle" idx="1"/>
          </p:nvPr>
        </p:nvSpPr>
        <p:spPr>
          <a:xfrm>
            <a:off x="1524000" y="4193053"/>
            <a:ext cx="9144000" cy="1655762"/>
          </a:xfrm>
        </p:spPr>
        <p:txBody>
          <a:bodyPr/>
          <a:lstStyle/>
          <a:p>
            <a:r>
              <a:rPr lang="en-US" dirty="0"/>
              <a:t>Jaber </a:t>
            </a:r>
            <a:r>
              <a:rPr lang="en-US" dirty="0" err="1"/>
              <a:t>Valinejad</a:t>
            </a:r>
            <a:r>
              <a:rPr lang="en-US" dirty="0"/>
              <a:t>, Qian Zhu</a:t>
            </a:r>
          </a:p>
          <a:p>
            <a:r>
              <a:rPr lang="en-US" dirty="0"/>
              <a:t>8-12-2024</a:t>
            </a:r>
          </a:p>
        </p:txBody>
      </p:sp>
    </p:spTree>
    <p:extLst>
      <p:ext uri="{BB962C8B-B14F-4D97-AF65-F5344CB8AC3E}">
        <p14:creationId xmlns:p14="http://schemas.microsoft.com/office/powerpoint/2010/main" val="796488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Table 63">
            <a:extLst>
              <a:ext uri="{FF2B5EF4-FFF2-40B4-BE49-F238E27FC236}">
                <a16:creationId xmlns:a16="http://schemas.microsoft.com/office/drawing/2014/main" id="{C1EB7A38-8B78-E508-5E6E-75643F44D505}"/>
              </a:ext>
            </a:extLst>
          </p:cNvPr>
          <p:cNvGraphicFramePr>
            <a:graphicFrameLocks noGrp="1"/>
          </p:cNvGraphicFramePr>
          <p:nvPr>
            <p:extLst>
              <p:ext uri="{D42A27DB-BD31-4B8C-83A1-F6EECF244321}">
                <p14:modId xmlns:p14="http://schemas.microsoft.com/office/powerpoint/2010/main" val="301049561"/>
              </p:ext>
            </p:extLst>
          </p:nvPr>
        </p:nvGraphicFramePr>
        <p:xfrm>
          <a:off x="881349" y="985749"/>
          <a:ext cx="10223653" cy="4404360"/>
        </p:xfrm>
        <a:graphic>
          <a:graphicData uri="http://schemas.openxmlformats.org/drawingml/2006/table">
            <a:tbl>
              <a:tblPr firstRow="1" bandRow="1">
                <a:tableStyleId>{5C22544A-7EE6-4342-B048-85BDC9FD1C3A}</a:tableStyleId>
              </a:tblPr>
              <a:tblGrid>
                <a:gridCol w="2610998">
                  <a:extLst>
                    <a:ext uri="{9D8B030D-6E8A-4147-A177-3AD203B41FA5}">
                      <a16:colId xmlns:a16="http://schemas.microsoft.com/office/drawing/2014/main" val="125787279"/>
                    </a:ext>
                  </a:extLst>
                </a:gridCol>
                <a:gridCol w="5424154">
                  <a:extLst>
                    <a:ext uri="{9D8B030D-6E8A-4147-A177-3AD203B41FA5}">
                      <a16:colId xmlns:a16="http://schemas.microsoft.com/office/drawing/2014/main" val="907107134"/>
                    </a:ext>
                  </a:extLst>
                </a:gridCol>
                <a:gridCol w="2188501">
                  <a:extLst>
                    <a:ext uri="{9D8B030D-6E8A-4147-A177-3AD203B41FA5}">
                      <a16:colId xmlns:a16="http://schemas.microsoft.com/office/drawing/2014/main" val="3957608010"/>
                    </a:ext>
                  </a:extLst>
                </a:gridCol>
              </a:tblGrid>
              <a:tr h="370840">
                <a:tc>
                  <a:txBody>
                    <a:bodyPr/>
                    <a:lstStyle/>
                    <a:p>
                      <a:pPr algn="ctr"/>
                      <a:r>
                        <a:rPr lang="en-US" dirty="0"/>
                        <a:t>Genes from </a:t>
                      </a:r>
                      <a:r>
                        <a:rPr lang="en-US" sz="1800" b="1" kern="1200" dirty="0" err="1">
                          <a:solidFill>
                            <a:schemeClr val="lt1"/>
                          </a:solidFill>
                          <a:latin typeface="+mn-lt"/>
                          <a:ea typeface="+mn-ea"/>
                          <a:cs typeface="+mn-cs"/>
                        </a:rPr>
                        <a:t>SwissTargetPrediction</a:t>
                      </a:r>
                      <a:endParaRPr lang="en-US" sz="1800" b="1" kern="1200" dirty="0">
                        <a:solidFill>
                          <a:schemeClr val="lt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Co-occurrence in sentences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Literature Annotations</a:t>
                      </a:r>
                    </a:p>
                  </a:txBody>
                  <a:tcPr anchor="ctr"/>
                </a:tc>
                <a:extLst>
                  <a:ext uri="{0D108BD9-81ED-4DB2-BD59-A6C34878D82A}">
                    <a16:rowId xmlns:a16="http://schemas.microsoft.com/office/drawing/2014/main" val="2410535141"/>
                  </a:ext>
                </a:extLst>
              </a:tr>
              <a:tr h="370840">
                <a:tc>
                  <a:txBody>
                    <a:bodyPr/>
                    <a:lstStyle/>
                    <a:p>
                      <a:r>
                        <a:rPr lang="en-US" dirty="0"/>
                        <a:t>ABL1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effectLst/>
                          <a:latin typeface="system-ui"/>
                        </a:rPr>
                        <a:t>The deletion harbors more than 60 genes, including SPTAN1, DYT1/TOR1A, ABL1, ASS1, LAMC3, POMT1, DOLK, and GLE1, mutations in which have previously been associated with monogenic disorders.</a:t>
                      </a:r>
                      <a:endParaRPr lang="en-US" sz="1800" dirty="0">
                        <a:solidFill>
                          <a:schemeClr val="tx1"/>
                        </a:solidFill>
                      </a:endParaRPr>
                    </a:p>
                    <a:p>
                      <a:r>
                        <a:rPr lang="en-US" dirty="0">
                          <a:solidFill>
                            <a:schemeClr val="tx1"/>
                          </a:solidFill>
                        </a:rPr>
                        <a:t>(</a:t>
                      </a:r>
                      <a:r>
                        <a:rPr kumimoji="0" lang="en-US" altLang="en-US" sz="1800" b="0" i="0" u="none" strike="noStrike" cap="none" normalizeH="0" baseline="0" dirty="0">
                          <a:ln>
                            <a:noFill/>
                          </a:ln>
                          <a:solidFill>
                            <a:schemeClr val="tx1"/>
                          </a:solidFill>
                          <a:effectLst/>
                          <a:latin typeface="var(--colab-code-font-family)"/>
                        </a:rPr>
                        <a:t>22639460)</a:t>
                      </a:r>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var(--colab-code-font-family)"/>
                        </a:rPr>
                        <a:t>1427899, 22639460</a:t>
                      </a:r>
                      <a:endParaRPr kumimoji="0" lang="en-US" altLang="en-US" sz="1800" b="0" i="0" u="none" strike="noStrike" cap="none" normalizeH="0" baseline="0" dirty="0">
                        <a:ln>
                          <a:noFill/>
                        </a:ln>
                        <a:solidFill>
                          <a:schemeClr val="tx1"/>
                        </a:solidFill>
                        <a:effectLst/>
                        <a:latin typeface="Arial" panose="020B0604020202020204" pitchFamily="34" charset="0"/>
                      </a:endParaRPr>
                    </a:p>
                  </a:txBody>
                  <a:tcPr/>
                </a:tc>
                <a:extLst>
                  <a:ext uri="{0D108BD9-81ED-4DB2-BD59-A6C34878D82A}">
                    <a16:rowId xmlns:a16="http://schemas.microsoft.com/office/drawing/2014/main" val="589795035"/>
                  </a:ext>
                </a:extLst>
              </a:tr>
              <a:tr h="370840">
                <a:tc>
                  <a:txBody>
                    <a:bodyPr/>
                    <a:lstStyle/>
                    <a:p>
                      <a:r>
                        <a:rPr lang="en-US" dirty="0">
                          <a:solidFill>
                            <a:srgbClr val="FF0000"/>
                          </a:solidFill>
                        </a:rPr>
                        <a:t>CACNA1B</a:t>
                      </a:r>
                    </a:p>
                  </a:txBody>
                  <a:tcPr/>
                </a:tc>
                <a:tc>
                  <a:txBody>
                    <a:bodyPr/>
                    <a:lstStyle/>
                    <a:p>
                      <a:endParaRPr lang="en-US" dirty="0"/>
                    </a:p>
                  </a:txBody>
                  <a:tcPr/>
                </a:tc>
                <a:tc>
                  <a:txBody>
                    <a:bodyPr/>
                    <a:lstStyle/>
                    <a:p>
                      <a:r>
                        <a:rPr kumimoji="0" lang="en-US" altLang="en-US" sz="1800" b="0" i="0" u="none" strike="noStrike" cap="none" normalizeH="0" baseline="0" dirty="0">
                          <a:ln>
                            <a:noFill/>
                          </a:ln>
                          <a:solidFill>
                            <a:schemeClr val="tx1"/>
                          </a:solidFill>
                          <a:effectLst/>
                          <a:latin typeface="var(--colab-code-font-family)"/>
                        </a:rPr>
                        <a:t>35041927</a:t>
                      </a:r>
                      <a:endParaRPr lang="en-US" dirty="0">
                        <a:solidFill>
                          <a:schemeClr val="tx1"/>
                        </a:solidFill>
                      </a:endParaRPr>
                    </a:p>
                  </a:txBody>
                  <a:tcPr/>
                </a:tc>
                <a:extLst>
                  <a:ext uri="{0D108BD9-81ED-4DB2-BD59-A6C34878D82A}">
                    <a16:rowId xmlns:a16="http://schemas.microsoft.com/office/drawing/2014/main" val="509428530"/>
                  </a:ext>
                </a:extLst>
              </a:tr>
              <a:tr h="370840">
                <a:tc>
                  <a:txBody>
                    <a:bodyPr/>
                    <a:lstStyle/>
                    <a:p>
                      <a:r>
                        <a:rPr lang="en-US" dirty="0"/>
                        <a:t>GCK</a:t>
                      </a:r>
                    </a:p>
                  </a:txBody>
                  <a:tcPr/>
                </a:tc>
                <a:tc>
                  <a:txBody>
                    <a:bodyPr/>
                    <a:lstStyle/>
                    <a:p>
                      <a:endParaRPr lang="en-US"/>
                    </a:p>
                  </a:txBody>
                  <a:tcPr/>
                </a:tc>
                <a:tc>
                  <a:txBody>
                    <a:bodyPr/>
                    <a:lstStyle/>
                    <a:p>
                      <a:r>
                        <a:rPr kumimoji="0" lang="en-US" altLang="en-US" sz="1800" b="0" i="0" u="none" strike="noStrike" cap="none" normalizeH="0" baseline="0" dirty="0">
                          <a:ln>
                            <a:noFill/>
                          </a:ln>
                          <a:solidFill>
                            <a:schemeClr val="tx1"/>
                          </a:solidFill>
                          <a:effectLst/>
                          <a:latin typeface="var(--colab-code-font-family)"/>
                        </a:rPr>
                        <a:t>28387648</a:t>
                      </a:r>
                      <a:endParaRPr lang="en-US" dirty="0">
                        <a:solidFill>
                          <a:schemeClr val="tx1"/>
                        </a:solidFill>
                      </a:endParaRPr>
                    </a:p>
                  </a:txBody>
                  <a:tcPr/>
                </a:tc>
                <a:extLst>
                  <a:ext uri="{0D108BD9-81ED-4DB2-BD59-A6C34878D82A}">
                    <a16:rowId xmlns:a16="http://schemas.microsoft.com/office/drawing/2014/main" val="4022381167"/>
                  </a:ext>
                </a:extLst>
              </a:tr>
              <a:tr h="370840">
                <a:tc>
                  <a:txBody>
                    <a:bodyPr/>
                    <a:lstStyle/>
                    <a:p>
                      <a:r>
                        <a:rPr lang="en-US" dirty="0">
                          <a:solidFill>
                            <a:srgbClr val="FF0000"/>
                          </a:solidFill>
                        </a:rPr>
                        <a:t>PDGFRB</a:t>
                      </a:r>
                    </a:p>
                  </a:txBody>
                  <a:tcPr/>
                </a:tc>
                <a:tc>
                  <a:txBody>
                    <a:bodyPr/>
                    <a:lstStyle/>
                    <a:p>
                      <a:endParaRPr lang="en-US"/>
                    </a:p>
                  </a:txBody>
                  <a:tcPr/>
                </a:tc>
                <a:tc>
                  <a:txBody>
                    <a:bodyPr/>
                    <a:lstStyle/>
                    <a:p>
                      <a:r>
                        <a:rPr kumimoji="0" lang="en-US" altLang="en-US" sz="1800" b="0" i="0" u="none" strike="noStrike" cap="none" normalizeH="0" baseline="0" dirty="0">
                          <a:ln>
                            <a:noFill/>
                          </a:ln>
                          <a:solidFill>
                            <a:schemeClr val="tx1"/>
                          </a:solidFill>
                          <a:effectLst/>
                          <a:latin typeface="var(--colab-code-font-family)"/>
                        </a:rPr>
                        <a:t>20301334</a:t>
                      </a:r>
                      <a:endParaRPr lang="en-US" dirty="0">
                        <a:solidFill>
                          <a:schemeClr val="tx1"/>
                        </a:solidFill>
                      </a:endParaRPr>
                    </a:p>
                  </a:txBody>
                  <a:tcPr/>
                </a:tc>
                <a:extLst>
                  <a:ext uri="{0D108BD9-81ED-4DB2-BD59-A6C34878D82A}">
                    <a16:rowId xmlns:a16="http://schemas.microsoft.com/office/drawing/2014/main" val="3801012274"/>
                  </a:ext>
                </a:extLst>
              </a:tr>
              <a:tr h="370840">
                <a:tc>
                  <a:txBody>
                    <a:bodyPr/>
                    <a:lstStyle/>
                    <a:p>
                      <a:r>
                        <a:rPr lang="en-US" dirty="0">
                          <a:solidFill>
                            <a:srgbClr val="FF0000"/>
                          </a:solidFill>
                        </a:rPr>
                        <a:t>ACHE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effectLst/>
                          <a:latin typeface="system-ui"/>
                        </a:rPr>
                        <a:t>Accordingly, in Tor1a</a:t>
                      </a:r>
                      <a:r>
                        <a:rPr lang="en-US" sz="1800" b="0" i="0" baseline="30000" dirty="0">
                          <a:solidFill>
                            <a:schemeClr val="tx1"/>
                          </a:solidFill>
                          <a:effectLst/>
                          <a:latin typeface="system-ui"/>
                        </a:rPr>
                        <a:t>+/-</a:t>
                      </a:r>
                      <a:r>
                        <a:rPr lang="en-US" sz="1800" b="0" i="0" dirty="0">
                          <a:solidFill>
                            <a:schemeClr val="tx1"/>
                          </a:solidFill>
                          <a:effectLst/>
                          <a:latin typeface="system-ui"/>
                        </a:rPr>
                        <a:t> mice we measured a robust elevation in basal </a:t>
                      </a:r>
                      <a:r>
                        <a:rPr lang="en-US" sz="1800" b="0" i="0" dirty="0" err="1">
                          <a:solidFill>
                            <a:schemeClr val="tx1"/>
                          </a:solidFill>
                          <a:effectLst/>
                          <a:latin typeface="system-ui"/>
                        </a:rPr>
                        <a:t>ACh</a:t>
                      </a:r>
                      <a:r>
                        <a:rPr lang="en-US" sz="1800" b="0" i="0" dirty="0">
                          <a:solidFill>
                            <a:schemeClr val="tx1"/>
                          </a:solidFill>
                          <a:effectLst/>
                          <a:latin typeface="system-ui"/>
                        </a:rPr>
                        <a:t> content coupled to a compensatory enhancement of acetylcholinesterase (</a:t>
                      </a:r>
                      <a:r>
                        <a:rPr lang="en-US" sz="1800" b="0" i="0" dirty="0" err="1">
                          <a:solidFill>
                            <a:schemeClr val="tx1"/>
                          </a:solidFill>
                          <a:effectLst/>
                          <a:latin typeface="system-ui"/>
                        </a:rPr>
                        <a:t>AChE</a:t>
                      </a:r>
                      <a:r>
                        <a:rPr lang="en-US" sz="1800" b="0" i="0" dirty="0">
                          <a:solidFill>
                            <a:schemeClr val="tx1"/>
                          </a:solidFill>
                          <a:effectLst/>
                          <a:latin typeface="system-ui"/>
                        </a:rPr>
                        <a:t>) enzymatic activity. (</a:t>
                      </a:r>
                      <a:r>
                        <a:rPr kumimoji="0" lang="en-US" altLang="en-US" sz="1800" b="0" i="0" u="none" strike="noStrike" cap="none" normalizeH="0" baseline="0" dirty="0">
                          <a:ln>
                            <a:noFill/>
                          </a:ln>
                          <a:solidFill>
                            <a:schemeClr val="tx1"/>
                          </a:solidFill>
                          <a:effectLst/>
                          <a:latin typeface="var(--colab-code-font-family)"/>
                        </a:rPr>
                        <a:t>34173686)</a:t>
                      </a:r>
                      <a:endParaRPr lang="en-US" sz="1800" dirty="0">
                        <a:solidFill>
                          <a:schemeClr val="tx1"/>
                        </a:solidFill>
                      </a:endParaRPr>
                    </a:p>
                  </a:txBody>
                  <a:tcPr/>
                </a:tc>
                <a:tc>
                  <a:txBody>
                    <a:bodyPr/>
                    <a:lstStyle/>
                    <a:p>
                      <a:r>
                        <a:rPr kumimoji="0" lang="en-US" altLang="en-US" sz="1800" b="0" i="0" u="none" strike="noStrike" cap="none" normalizeH="0" baseline="0" dirty="0">
                          <a:ln>
                            <a:noFill/>
                          </a:ln>
                          <a:solidFill>
                            <a:schemeClr val="tx1"/>
                          </a:solidFill>
                          <a:effectLst/>
                          <a:latin typeface="var(--colab-code-font-family)"/>
                        </a:rPr>
                        <a:t>34173686</a:t>
                      </a:r>
                      <a:endParaRPr lang="en-US" dirty="0">
                        <a:solidFill>
                          <a:schemeClr val="tx1"/>
                        </a:solidFill>
                      </a:endParaRPr>
                    </a:p>
                  </a:txBody>
                  <a:tcPr/>
                </a:tc>
                <a:extLst>
                  <a:ext uri="{0D108BD9-81ED-4DB2-BD59-A6C34878D82A}">
                    <a16:rowId xmlns:a16="http://schemas.microsoft.com/office/drawing/2014/main" val="1791375064"/>
                  </a:ext>
                </a:extLst>
              </a:tr>
            </a:tbl>
          </a:graphicData>
        </a:graphic>
      </p:graphicFrame>
    </p:spTree>
    <p:extLst>
      <p:ext uri="{BB962C8B-B14F-4D97-AF65-F5344CB8AC3E}">
        <p14:creationId xmlns:p14="http://schemas.microsoft.com/office/powerpoint/2010/main" val="175119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AE3A622-3779-E050-A883-CE3BC4C1A7ED}"/>
              </a:ext>
            </a:extLst>
          </p:cNvPr>
          <p:cNvGraphicFramePr>
            <a:graphicFrameLocks noGrp="1"/>
          </p:cNvGraphicFramePr>
          <p:nvPr>
            <p:extLst>
              <p:ext uri="{D42A27DB-BD31-4B8C-83A1-F6EECF244321}">
                <p14:modId xmlns:p14="http://schemas.microsoft.com/office/powerpoint/2010/main" val="1378671324"/>
              </p:ext>
            </p:extLst>
          </p:nvPr>
        </p:nvGraphicFramePr>
        <p:xfrm>
          <a:off x="504021" y="635306"/>
          <a:ext cx="11183957" cy="5394960"/>
        </p:xfrm>
        <a:graphic>
          <a:graphicData uri="http://schemas.openxmlformats.org/drawingml/2006/table">
            <a:tbl>
              <a:tblPr firstRow="1" bandRow="1">
                <a:tableStyleId>{5C22544A-7EE6-4342-B048-85BDC9FD1C3A}</a:tableStyleId>
              </a:tblPr>
              <a:tblGrid>
                <a:gridCol w="1185942">
                  <a:extLst>
                    <a:ext uri="{9D8B030D-6E8A-4147-A177-3AD203B41FA5}">
                      <a16:colId xmlns:a16="http://schemas.microsoft.com/office/drawing/2014/main" val="125787279"/>
                    </a:ext>
                  </a:extLst>
                </a:gridCol>
                <a:gridCol w="8301417">
                  <a:extLst>
                    <a:ext uri="{9D8B030D-6E8A-4147-A177-3AD203B41FA5}">
                      <a16:colId xmlns:a16="http://schemas.microsoft.com/office/drawing/2014/main" val="907107134"/>
                    </a:ext>
                  </a:extLst>
                </a:gridCol>
                <a:gridCol w="1696598">
                  <a:extLst>
                    <a:ext uri="{9D8B030D-6E8A-4147-A177-3AD203B41FA5}">
                      <a16:colId xmlns:a16="http://schemas.microsoft.com/office/drawing/2014/main" val="3957608010"/>
                    </a:ext>
                  </a:extLst>
                </a:gridCol>
              </a:tblGrid>
              <a:tr h="370840">
                <a:tc>
                  <a:txBody>
                    <a:bodyPr/>
                    <a:lstStyle/>
                    <a:p>
                      <a:pPr algn="ctr"/>
                      <a:r>
                        <a:rPr lang="en-US" sz="1400" dirty="0"/>
                        <a:t>Genes from Super-PRED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Co-occurrence in sentences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Literature annotations</a:t>
                      </a:r>
                    </a:p>
                  </a:txBody>
                  <a:tcPr anchor="ctr"/>
                </a:tc>
                <a:extLst>
                  <a:ext uri="{0D108BD9-81ED-4DB2-BD59-A6C34878D82A}">
                    <a16:rowId xmlns:a16="http://schemas.microsoft.com/office/drawing/2014/main" val="2410535141"/>
                  </a:ext>
                </a:extLst>
              </a:tr>
              <a:tr h="236221">
                <a:tc>
                  <a:txBody>
                    <a:bodyPr/>
                    <a:lstStyle/>
                    <a:p>
                      <a:pPr algn="ctr"/>
                      <a:r>
                        <a:rPr lang="en-US" sz="1400" b="0" i="0" kern="1200" dirty="0">
                          <a:solidFill>
                            <a:srgbClr val="FF0000"/>
                          </a:solidFill>
                          <a:effectLst/>
                          <a:latin typeface="+mn-lt"/>
                          <a:ea typeface="+mn-ea"/>
                          <a:cs typeface="+mn-cs"/>
                        </a:rPr>
                        <a:t>CACNA1B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35041927</a:t>
                      </a:r>
                      <a:endParaRPr lang="en-US" altLang="en-US"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589795035"/>
                  </a:ext>
                </a:extLst>
              </a:tr>
              <a:tr h="0">
                <a:tc>
                  <a:txBody>
                    <a:bodyPr/>
                    <a:lstStyle/>
                    <a:p>
                      <a:pPr algn="ctr"/>
                      <a:r>
                        <a:rPr lang="en-US" sz="1400" b="0" i="0" kern="1200" dirty="0">
                          <a:solidFill>
                            <a:schemeClr val="dk1"/>
                          </a:solidFill>
                          <a:effectLst/>
                          <a:latin typeface="+mn-lt"/>
                          <a:ea typeface="+mn-ea"/>
                          <a:cs typeface="+mn-cs"/>
                        </a:rPr>
                        <a:t>CTSD</a:t>
                      </a:r>
                    </a:p>
                  </a:txBody>
                  <a:tcPr anchor="ctr"/>
                </a:tc>
                <a:tc>
                  <a:txBody>
                    <a:bodyPr/>
                    <a:lstStyle/>
                    <a:p>
                      <a:pPr algn="ctr"/>
                      <a:endParaRPr lang="en-US" sz="1400" b="0" i="0" kern="1200" dirty="0">
                        <a:solidFill>
                          <a:schemeClr val="dk1"/>
                        </a:solidFill>
                        <a:effectLst/>
                        <a:latin typeface="+mn-lt"/>
                        <a:ea typeface="+mn-ea"/>
                        <a:cs typeface="+mn-cs"/>
                      </a:endParaRPr>
                    </a:p>
                  </a:txBody>
                  <a:tcPr anchor="ctr"/>
                </a:tc>
                <a:tc>
                  <a:txBody>
                    <a:bodyPr/>
                    <a:lstStyle/>
                    <a:p>
                      <a:pPr algn="ctr"/>
                      <a:r>
                        <a:rPr lang="en-US" sz="1400" b="0" i="0" kern="1200" dirty="0">
                          <a:solidFill>
                            <a:schemeClr val="dk1"/>
                          </a:solidFill>
                          <a:effectLst/>
                          <a:latin typeface="+mn-lt"/>
                          <a:ea typeface="+mn-ea"/>
                          <a:cs typeface="+mn-cs"/>
                        </a:rPr>
                        <a:t>20301334</a:t>
                      </a:r>
                    </a:p>
                  </a:txBody>
                  <a:tcPr anchor="ctr"/>
                </a:tc>
                <a:extLst>
                  <a:ext uri="{0D108BD9-81ED-4DB2-BD59-A6C34878D82A}">
                    <a16:rowId xmlns:a16="http://schemas.microsoft.com/office/drawing/2014/main" val="509428530"/>
                  </a:ext>
                </a:extLst>
              </a:tr>
              <a:tr h="0">
                <a:tc>
                  <a:txBody>
                    <a:bodyPr/>
                    <a:lstStyle/>
                    <a:p>
                      <a:pPr algn="ctr"/>
                      <a:r>
                        <a:rPr lang="en-US" sz="1400" b="0" i="0" kern="1200" dirty="0">
                          <a:solidFill>
                            <a:schemeClr val="dk1"/>
                          </a:solidFill>
                          <a:effectLst/>
                          <a:latin typeface="+mn-lt"/>
                          <a:ea typeface="+mn-ea"/>
                          <a:cs typeface="+mn-cs"/>
                        </a:rPr>
                        <a:t>NPC1</a:t>
                      </a:r>
                    </a:p>
                  </a:txBody>
                  <a:tcPr anchor="ctr"/>
                </a:tc>
                <a:tc>
                  <a:txBody>
                    <a:bodyPr/>
                    <a:lstStyle/>
                    <a:p>
                      <a:pPr algn="ctr"/>
                      <a:endParaRPr lang="en-US" sz="1400" b="0" i="0" kern="1200" dirty="0">
                        <a:solidFill>
                          <a:schemeClr val="dk1"/>
                        </a:solidFill>
                        <a:effectLst/>
                        <a:latin typeface="+mn-lt"/>
                        <a:ea typeface="+mn-ea"/>
                        <a:cs typeface="+mn-cs"/>
                      </a:endParaRPr>
                    </a:p>
                  </a:txBody>
                  <a:tcPr anchor="ctr"/>
                </a:tc>
                <a:tc>
                  <a:txBody>
                    <a:bodyPr/>
                    <a:lstStyle/>
                    <a:p>
                      <a:pPr algn="ctr"/>
                      <a:r>
                        <a:rPr lang="en-US" sz="1400" b="0" i="0" kern="1200" dirty="0">
                          <a:solidFill>
                            <a:schemeClr val="dk1"/>
                          </a:solidFill>
                          <a:effectLst/>
                          <a:latin typeface="+mn-lt"/>
                          <a:ea typeface="+mn-ea"/>
                          <a:cs typeface="+mn-cs"/>
                        </a:rPr>
                        <a:t>20301334</a:t>
                      </a:r>
                    </a:p>
                  </a:txBody>
                  <a:tcPr anchor="ctr"/>
                </a:tc>
                <a:extLst>
                  <a:ext uri="{0D108BD9-81ED-4DB2-BD59-A6C34878D82A}">
                    <a16:rowId xmlns:a16="http://schemas.microsoft.com/office/drawing/2014/main" val="4022381167"/>
                  </a:ext>
                </a:extLst>
              </a:tr>
              <a:tr h="120148">
                <a:tc>
                  <a:txBody>
                    <a:bodyPr/>
                    <a:lstStyle/>
                    <a:p>
                      <a:pPr algn="ctr"/>
                      <a:r>
                        <a:rPr lang="en-US" sz="1400" b="0" i="0" kern="1200" dirty="0">
                          <a:solidFill>
                            <a:srgbClr val="FF0000"/>
                          </a:solidFill>
                          <a:effectLst/>
                          <a:latin typeface="+mn-lt"/>
                          <a:ea typeface="+mn-ea"/>
                          <a:cs typeface="+mn-cs"/>
                        </a:rPr>
                        <a:t>PDGFRB</a:t>
                      </a:r>
                    </a:p>
                  </a:txBody>
                  <a:tcPr anchor="ctr"/>
                </a:tc>
                <a:tc>
                  <a:txBody>
                    <a:bodyPr/>
                    <a:lstStyle/>
                    <a:p>
                      <a:pPr algn="ctr"/>
                      <a:endParaRPr lang="en-US" sz="1400" b="0" i="0" kern="1200" dirty="0">
                        <a:solidFill>
                          <a:schemeClr val="dk1"/>
                        </a:solidFill>
                        <a:effectLst/>
                        <a:latin typeface="+mn-lt"/>
                        <a:ea typeface="+mn-ea"/>
                        <a:cs typeface="+mn-cs"/>
                      </a:endParaRPr>
                    </a:p>
                  </a:txBody>
                  <a:tcPr anchor="ctr"/>
                </a:tc>
                <a:tc>
                  <a:txBody>
                    <a:bodyPr/>
                    <a:lstStyle/>
                    <a:p>
                      <a:pPr algn="ctr"/>
                      <a:r>
                        <a:rPr lang="en-US" sz="1400" b="0" i="0" kern="1200" dirty="0">
                          <a:solidFill>
                            <a:schemeClr val="dk1"/>
                          </a:solidFill>
                          <a:effectLst/>
                          <a:latin typeface="+mn-lt"/>
                          <a:ea typeface="+mn-ea"/>
                          <a:cs typeface="+mn-cs"/>
                        </a:rPr>
                        <a:t>20301334</a:t>
                      </a:r>
                    </a:p>
                  </a:txBody>
                  <a:tcPr anchor="ctr"/>
                </a:tc>
                <a:extLst>
                  <a:ext uri="{0D108BD9-81ED-4DB2-BD59-A6C34878D82A}">
                    <a16:rowId xmlns:a16="http://schemas.microsoft.com/office/drawing/2014/main" val="3801012274"/>
                  </a:ext>
                </a:extLst>
              </a:tr>
              <a:tr h="564471">
                <a:tc rowSpan="4">
                  <a:txBody>
                    <a:bodyPr/>
                    <a:lstStyle/>
                    <a:p>
                      <a:pPr algn="ctr"/>
                      <a:r>
                        <a:rPr lang="en-US" sz="1400" b="0" i="0" kern="1200" dirty="0">
                          <a:solidFill>
                            <a:schemeClr val="dk1"/>
                          </a:solidFill>
                          <a:effectLst/>
                          <a:latin typeface="+mn-lt"/>
                          <a:ea typeface="+mn-ea"/>
                          <a:cs typeface="+mn-cs"/>
                        </a:rPr>
                        <a:t>SLC2A1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Combined </a:t>
                      </a:r>
                      <a:r>
                        <a:rPr lang="en-US" sz="1400" b="0" i="0" kern="1200" dirty="0" err="1">
                          <a:solidFill>
                            <a:schemeClr val="dk1"/>
                          </a:solidFill>
                          <a:effectLst/>
                          <a:latin typeface="+mn-lt"/>
                          <a:ea typeface="+mn-ea"/>
                          <a:cs typeface="+mn-cs"/>
                        </a:rPr>
                        <a:t>dystonias</a:t>
                      </a:r>
                      <a:r>
                        <a:rPr lang="en-US" sz="1400" b="0" i="0" kern="1200" dirty="0">
                          <a:solidFill>
                            <a:schemeClr val="dk1"/>
                          </a:solidFill>
                          <a:effectLst/>
                          <a:latin typeface="+mn-lt"/>
                          <a:ea typeface="+mn-ea"/>
                          <a:cs typeface="+mn-cs"/>
                        </a:rPr>
                        <a:t> (with parkinsonism or myoclonus) are further subdivided into persistent (GCHI [DYT5], SGCE [DYT11], and ATP1A3 [DYT12], with TAF1 most likely but not yet proven to be linked to DYT3) and paroxysmal (PNKD [DYT8], PRRT2 [DYT10], and SLC2A1 [DYT18]).   24092288</a:t>
                      </a:r>
                    </a:p>
                  </a:txBody>
                  <a:tcPr anchor="ctr"/>
                </a:tc>
                <a:tc rowSpan="4">
                  <a:txBody>
                    <a:bodyPr/>
                    <a:lstStyle/>
                    <a:p>
                      <a:pPr algn="ctr"/>
                      <a:r>
                        <a:rPr lang="en-US" sz="1400" b="0" i="0" kern="1200" dirty="0">
                          <a:solidFill>
                            <a:schemeClr val="dk1"/>
                          </a:solidFill>
                          <a:effectLst/>
                          <a:latin typeface="+mn-lt"/>
                          <a:ea typeface="+mn-ea"/>
                          <a:cs typeface="+mn-cs"/>
                        </a:rPr>
                        <a:t>24262166, 24092288, 23893446, 22166420, 19685389, 19578124, 20301334</a:t>
                      </a:r>
                    </a:p>
                  </a:txBody>
                  <a:tcPr anchor="ctr"/>
                </a:tc>
                <a:extLst>
                  <a:ext uri="{0D108BD9-81ED-4DB2-BD59-A6C34878D82A}">
                    <a16:rowId xmlns:a16="http://schemas.microsoft.com/office/drawing/2014/main" val="1791375064"/>
                  </a:ext>
                </a:extLst>
              </a:tr>
              <a:tr h="370840">
                <a:tc vMerge="1">
                  <a:txBody>
                    <a:bodyPr/>
                    <a:lstStyle/>
                    <a:p>
                      <a:endParaRPr lang="en-US"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Finally, paroxysmal exertion-induced dystonia (DYT18, GLUT1 deficiency) is caused by mutations in the SLC2A1 gene (DYT9 and DYT18). 22166420</a:t>
                      </a:r>
                    </a:p>
                  </a:txBody>
                  <a:tcPr anchor="ctr"/>
                </a:tc>
                <a:tc vMerge="1">
                  <a:txBody>
                    <a:bodyPr/>
                    <a:lstStyle/>
                    <a:p>
                      <a:endParaRPr lang="en-US" dirty="0">
                        <a:solidFill>
                          <a:schemeClr val="tx1"/>
                        </a:solidFill>
                      </a:endParaRPr>
                    </a:p>
                  </a:txBody>
                  <a:tcPr/>
                </a:tc>
                <a:extLst>
                  <a:ext uri="{0D108BD9-81ED-4DB2-BD59-A6C34878D82A}">
                    <a16:rowId xmlns:a16="http://schemas.microsoft.com/office/drawing/2014/main" val="3470022613"/>
                  </a:ext>
                </a:extLst>
              </a:tr>
              <a:tr h="370840">
                <a:tc vMerge="1">
                  <a:txBody>
                    <a:bodyPr/>
                    <a:lstStyle/>
                    <a:p>
                      <a:endParaRPr lang="en-US"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Other genes which have only recently been identified include: THAP1, causing adolescent-onset primary dystonia of mixed type (DYT6); ATP1A3, responsible for Rapid-Onset Dystonia-Parkinsonism (RDP, DYT12); PRKRA, causing young-onset dystonia-parkinsonism (DYT16); and SLC2A1, causing paroxysmal exertion-induced dystonia with </a:t>
                      </a:r>
                      <a:r>
                        <a:rPr lang="en-US" sz="1400" b="0" i="0" kern="1200" dirty="0" err="1">
                          <a:solidFill>
                            <a:schemeClr val="dk1"/>
                          </a:solidFill>
                          <a:effectLst/>
                          <a:latin typeface="+mn-lt"/>
                          <a:ea typeface="+mn-ea"/>
                          <a:cs typeface="+mn-cs"/>
                        </a:rPr>
                        <a:t>haemolytic</a:t>
                      </a:r>
                      <a:r>
                        <a:rPr lang="en-US" sz="1400" b="0" i="0" kern="1200" dirty="0">
                          <a:solidFill>
                            <a:schemeClr val="dk1"/>
                          </a:solidFill>
                          <a:effectLst/>
                          <a:latin typeface="+mn-lt"/>
                          <a:ea typeface="+mn-ea"/>
                          <a:cs typeface="+mn-cs"/>
                        </a:rPr>
                        <a:t> anemia (DYT18). 19685389</a:t>
                      </a:r>
                    </a:p>
                  </a:txBody>
                  <a:tcPr anchor="ctr"/>
                </a:tc>
                <a:tc vMerge="1">
                  <a:txBody>
                    <a:bodyPr/>
                    <a:lstStyle/>
                    <a:p>
                      <a:endParaRPr lang="en-US" dirty="0">
                        <a:solidFill>
                          <a:schemeClr val="tx1"/>
                        </a:solidFill>
                      </a:endParaRPr>
                    </a:p>
                  </a:txBody>
                  <a:tcPr/>
                </a:tc>
                <a:extLst>
                  <a:ext uri="{0D108BD9-81ED-4DB2-BD59-A6C34878D82A}">
                    <a16:rowId xmlns:a16="http://schemas.microsoft.com/office/drawing/2014/main" val="1916776889"/>
                  </a:ext>
                </a:extLst>
              </a:tr>
              <a:tr h="370840">
                <a:tc vMerge="1">
                  <a:txBody>
                    <a:bodyPr/>
                    <a:lstStyle/>
                    <a:p>
                      <a:endParaRPr lang="en-US"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The disease gene has been identified in 10 primary </a:t>
                      </a:r>
                      <a:r>
                        <a:rPr lang="en-US" sz="1400" b="0" i="0" kern="1200" dirty="0" err="1">
                          <a:solidFill>
                            <a:schemeClr val="dk1"/>
                          </a:solidFill>
                          <a:effectLst/>
                          <a:latin typeface="+mn-lt"/>
                          <a:ea typeface="+mn-ea"/>
                          <a:cs typeface="+mn-cs"/>
                        </a:rPr>
                        <a:t>dystonias</a:t>
                      </a:r>
                      <a:r>
                        <a:rPr lang="en-US" sz="1400" b="0" i="0" kern="1200" dirty="0">
                          <a:solidFill>
                            <a:schemeClr val="dk1"/>
                          </a:solidFill>
                          <a:effectLst/>
                          <a:latin typeface="+mn-lt"/>
                          <a:ea typeface="+mn-ea"/>
                          <a:cs typeface="+mn-cs"/>
                        </a:rPr>
                        <a:t>, seven autosomal dominant (TOR1A/DYT1, GCH1/DYT5a, THAP1/DYT6, PNKD1/MR-1/DYT8, SGCE/DYT11, ATP1A3/DYT12 and SLC2A1/DYT18), two autosomal recessive (TH/DYT5b and PRKRA/DYT16) and one X-chromosomal recessive (TAF1/DYT3).  19578124</a:t>
                      </a:r>
                    </a:p>
                  </a:txBody>
                  <a:tcPr anchor="ctr"/>
                </a:tc>
                <a:tc vMerge="1">
                  <a:txBody>
                    <a:bodyPr/>
                    <a:lstStyle/>
                    <a:p>
                      <a:endParaRPr lang="en-US" dirty="0">
                        <a:solidFill>
                          <a:schemeClr val="tx1"/>
                        </a:solidFill>
                      </a:endParaRPr>
                    </a:p>
                  </a:txBody>
                  <a:tcPr/>
                </a:tc>
                <a:extLst>
                  <a:ext uri="{0D108BD9-81ED-4DB2-BD59-A6C34878D82A}">
                    <a16:rowId xmlns:a16="http://schemas.microsoft.com/office/drawing/2014/main" val="3558315132"/>
                  </a:ext>
                </a:extLst>
              </a:tr>
              <a:tr h="370840">
                <a:tc>
                  <a:txBody>
                    <a:bodyPr/>
                    <a:lstStyle/>
                    <a:p>
                      <a:pPr algn="ctr"/>
                      <a:r>
                        <a:rPr lang="en-US" sz="1400" b="0" i="0" kern="1200" dirty="0">
                          <a:solidFill>
                            <a:srgbClr val="FF0000"/>
                          </a:solidFill>
                          <a:effectLst/>
                          <a:latin typeface="+mn-lt"/>
                          <a:ea typeface="+mn-ea"/>
                          <a:cs typeface="+mn-cs"/>
                        </a:rPr>
                        <a:t>ACHE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Accordingly, in Tor1a+/- mice we measured a robust elevation in basal </a:t>
                      </a:r>
                      <a:r>
                        <a:rPr lang="en-US" sz="1400" b="0" i="0" kern="1200" dirty="0" err="1">
                          <a:solidFill>
                            <a:schemeClr val="dk1"/>
                          </a:solidFill>
                          <a:effectLst/>
                          <a:latin typeface="+mn-lt"/>
                          <a:ea typeface="+mn-ea"/>
                          <a:cs typeface="+mn-cs"/>
                        </a:rPr>
                        <a:t>ACh</a:t>
                      </a:r>
                      <a:r>
                        <a:rPr lang="en-US" sz="1400" b="0" i="0" kern="1200" dirty="0">
                          <a:solidFill>
                            <a:schemeClr val="dk1"/>
                          </a:solidFill>
                          <a:effectLst/>
                          <a:latin typeface="+mn-lt"/>
                          <a:ea typeface="+mn-ea"/>
                          <a:cs typeface="+mn-cs"/>
                        </a:rPr>
                        <a:t> content coupled to a compensatory enhancement of acetylcholinesterase (</a:t>
                      </a:r>
                      <a:r>
                        <a:rPr lang="en-US" sz="1400" b="0" i="0" kern="1200" dirty="0" err="1">
                          <a:solidFill>
                            <a:schemeClr val="dk1"/>
                          </a:solidFill>
                          <a:effectLst/>
                          <a:latin typeface="+mn-lt"/>
                          <a:ea typeface="+mn-ea"/>
                          <a:cs typeface="+mn-cs"/>
                        </a:rPr>
                        <a:t>AChE</a:t>
                      </a:r>
                      <a:r>
                        <a:rPr lang="en-US" sz="1400" b="0" i="0" kern="1200" dirty="0">
                          <a:solidFill>
                            <a:schemeClr val="dk1"/>
                          </a:solidFill>
                          <a:effectLst/>
                          <a:latin typeface="+mn-lt"/>
                          <a:ea typeface="+mn-ea"/>
                          <a:cs typeface="+mn-cs"/>
                        </a:rPr>
                        <a:t>) enzymatic activity. (</a:t>
                      </a:r>
                      <a:r>
                        <a:rPr lang="en-US" altLang="en-US" sz="1400" b="0" i="0" kern="1200" dirty="0">
                          <a:solidFill>
                            <a:schemeClr val="dk1"/>
                          </a:solidFill>
                          <a:effectLst/>
                          <a:latin typeface="+mn-lt"/>
                          <a:ea typeface="+mn-ea"/>
                          <a:cs typeface="+mn-cs"/>
                        </a:rPr>
                        <a:t>34173686)</a:t>
                      </a:r>
                      <a:endParaRPr lang="en-US" sz="1400" b="0" i="0" kern="1200" dirty="0">
                        <a:solidFill>
                          <a:schemeClr val="dk1"/>
                        </a:solidFill>
                        <a:effectLst/>
                        <a:latin typeface="+mn-lt"/>
                        <a:ea typeface="+mn-ea"/>
                        <a:cs typeface="+mn-cs"/>
                      </a:endParaRPr>
                    </a:p>
                  </a:txBody>
                  <a:tcPr anchor="ctr"/>
                </a:tc>
                <a:tc>
                  <a:txBody>
                    <a:bodyPr/>
                    <a:lstStyle/>
                    <a:p>
                      <a:pPr algn="ctr"/>
                      <a:r>
                        <a:rPr lang="en-US" altLang="en-US" sz="1400" b="0" i="0" kern="1200" dirty="0">
                          <a:solidFill>
                            <a:schemeClr val="dk1"/>
                          </a:solidFill>
                          <a:effectLst/>
                          <a:latin typeface="+mn-lt"/>
                          <a:ea typeface="+mn-ea"/>
                          <a:cs typeface="+mn-cs"/>
                        </a:rPr>
                        <a:t>34173686</a:t>
                      </a:r>
                      <a:endParaRPr lang="en-US"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752311216"/>
                  </a:ext>
                </a:extLst>
              </a:tr>
            </a:tbl>
          </a:graphicData>
        </a:graphic>
      </p:graphicFrame>
    </p:spTree>
    <p:extLst>
      <p:ext uri="{BB962C8B-B14F-4D97-AF65-F5344CB8AC3E}">
        <p14:creationId xmlns:p14="http://schemas.microsoft.com/office/powerpoint/2010/main" val="374728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EFF51A-1012-A441-3B7A-CF524CE09280}"/>
              </a:ext>
            </a:extLst>
          </p:cNvPr>
          <p:cNvSpPr txBox="1"/>
          <p:nvPr/>
        </p:nvSpPr>
        <p:spPr>
          <a:xfrm>
            <a:off x="200138" y="5258255"/>
            <a:ext cx="11863332" cy="147732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33333"/>
                </a:solidFill>
                <a:effectLst/>
                <a:highlight>
                  <a:srgbClr val="FFFFFF"/>
                </a:highlight>
                <a:latin typeface="Helvetica Neue" panose="02000503000000020004"/>
              </a:rPr>
              <a:t>False Discovery Rate (FDR) is calculated using the </a:t>
            </a:r>
            <a:r>
              <a:rPr lang="en-US" b="0" i="0" dirty="0" err="1">
                <a:solidFill>
                  <a:srgbClr val="333333"/>
                </a:solidFill>
                <a:effectLst/>
                <a:highlight>
                  <a:srgbClr val="FFFFFF"/>
                </a:highlight>
                <a:latin typeface="Helvetica Neue" panose="02000503000000020004"/>
              </a:rPr>
              <a:t>Benjamini</a:t>
            </a:r>
            <a:r>
              <a:rPr lang="en-US" b="0" i="0" dirty="0">
                <a:solidFill>
                  <a:srgbClr val="333333"/>
                </a:solidFill>
                <a:effectLst/>
                <a:highlight>
                  <a:srgbClr val="FFFFFF"/>
                </a:highlight>
                <a:latin typeface="Helvetica Neue" panose="02000503000000020004"/>
              </a:rPr>
              <a:t>-Hochberg method. </a:t>
            </a:r>
            <a:r>
              <a:rPr lang="en-US" dirty="0">
                <a:solidFill>
                  <a:srgbClr val="333333"/>
                </a:solidFill>
                <a:highlight>
                  <a:srgbClr val="FFFFFF"/>
                </a:highlight>
                <a:latin typeface="Helvetica Neue" panose="02000503000000020004"/>
              </a:rPr>
              <a:t>FDR cutoff = 0.05 was applied in this study.</a:t>
            </a:r>
          </a:p>
          <a:p>
            <a:pPr marL="285750" indent="-285750">
              <a:buFont typeface="Arial" panose="020B0604020202020204" pitchFamily="34" charset="0"/>
              <a:buChar char="•"/>
            </a:pPr>
            <a:r>
              <a:rPr lang="en-US" b="0" i="0" dirty="0">
                <a:solidFill>
                  <a:srgbClr val="333333"/>
                </a:solidFill>
                <a:effectLst/>
                <a:highlight>
                  <a:srgbClr val="FFFFFF"/>
                </a:highlight>
                <a:latin typeface="Helvetica Neue" panose="02000503000000020004"/>
              </a:rPr>
              <a:t>Fold Enrichment of a pathway is defined as the ratio of the percentage of genes in your list to the </a:t>
            </a:r>
            <a:r>
              <a:rPr lang="en-US" dirty="0">
                <a:solidFill>
                  <a:srgbClr val="333333"/>
                </a:solidFill>
                <a:highlight>
                  <a:srgbClr val="FFFFFF"/>
                </a:highlight>
                <a:latin typeface="Helvetica Neue" panose="02000503000000020004"/>
              </a:rPr>
              <a:t>corresponding percentage in the background genes. Higher values indicate stronger enrichment and are an important metric of effect size.</a:t>
            </a:r>
          </a:p>
        </p:txBody>
      </p:sp>
      <p:sp>
        <p:nvSpPr>
          <p:cNvPr id="6" name="TextBox 5">
            <a:extLst>
              <a:ext uri="{FF2B5EF4-FFF2-40B4-BE49-F238E27FC236}">
                <a16:creationId xmlns:a16="http://schemas.microsoft.com/office/drawing/2014/main" id="{2A041728-2800-6E5D-BF60-ACE44C5FB1C7}"/>
              </a:ext>
            </a:extLst>
          </p:cNvPr>
          <p:cNvSpPr txBox="1"/>
          <p:nvPr/>
        </p:nvSpPr>
        <p:spPr>
          <a:xfrm>
            <a:off x="996555" y="365368"/>
            <a:ext cx="10198889" cy="584775"/>
          </a:xfrm>
          <a:prstGeom prst="rect">
            <a:avLst/>
          </a:prstGeom>
          <a:noFill/>
        </p:spPr>
        <p:txBody>
          <a:bodyPr wrap="square">
            <a:spAutoFit/>
          </a:bodyPr>
          <a:lstStyle/>
          <a:p>
            <a:pPr algn="ctr"/>
            <a:r>
              <a:rPr lang="en-US" sz="3200" b="1" dirty="0">
                <a:effectLst/>
                <a:latin typeface="Times New Roman" panose="02020603050405020304" pitchFamily="18" charset="0"/>
                <a:cs typeface="Times New Roman" panose="02020603050405020304" pitchFamily="18" charset="0"/>
              </a:rPr>
              <a:t>Enrichment Analysis - </a:t>
            </a:r>
            <a:r>
              <a:rPr lang="en-US" sz="3200" b="1" dirty="0" err="1">
                <a:latin typeface="Times New Roman" panose="02020603050405020304" pitchFamily="18" charset="0"/>
                <a:cs typeface="Times New Roman" panose="02020603050405020304" pitchFamily="18" charset="0"/>
              </a:rPr>
              <a:t>ShinyGO</a:t>
            </a:r>
            <a:r>
              <a:rPr lang="en-US" sz="3200" b="1" dirty="0">
                <a:latin typeface="Times New Roman" panose="02020603050405020304" pitchFamily="18" charset="0"/>
                <a:cs typeface="Times New Roman" panose="02020603050405020304" pitchFamily="18" charset="0"/>
              </a:rPr>
              <a:t> </a:t>
            </a:r>
          </a:p>
        </p:txBody>
      </p:sp>
      <p:pic>
        <p:nvPicPr>
          <p:cNvPr id="10" name="Picture 9" descr="A screenshot of a computer&#10;&#10;Description automatically generated">
            <a:extLst>
              <a:ext uri="{FF2B5EF4-FFF2-40B4-BE49-F238E27FC236}">
                <a16:creationId xmlns:a16="http://schemas.microsoft.com/office/drawing/2014/main" id="{8DE820EB-D82D-7452-6461-9B79443AD974}"/>
              </a:ext>
            </a:extLst>
          </p:cNvPr>
          <p:cNvPicPr>
            <a:picLocks noChangeAspect="1"/>
          </p:cNvPicPr>
          <p:nvPr/>
        </p:nvPicPr>
        <p:blipFill>
          <a:blip r:embed="rId2"/>
          <a:stretch>
            <a:fillRect/>
          </a:stretch>
        </p:blipFill>
        <p:spPr>
          <a:xfrm>
            <a:off x="8134902" y="1574199"/>
            <a:ext cx="3645087" cy="2146410"/>
          </a:xfrm>
          <a:prstGeom prst="rect">
            <a:avLst/>
          </a:prstGeom>
          <a:ln>
            <a:solidFill>
              <a:schemeClr val="tx1"/>
            </a:solidFill>
          </a:ln>
        </p:spPr>
      </p:pic>
      <p:pic>
        <p:nvPicPr>
          <p:cNvPr id="11" name="Picture 10" descr="A screenshot of a computer&#10;&#10;Description automatically generated">
            <a:extLst>
              <a:ext uri="{FF2B5EF4-FFF2-40B4-BE49-F238E27FC236}">
                <a16:creationId xmlns:a16="http://schemas.microsoft.com/office/drawing/2014/main" id="{11E3BA1D-C5F1-80ED-09B6-6AA4725B5F83}"/>
              </a:ext>
            </a:extLst>
          </p:cNvPr>
          <p:cNvPicPr>
            <a:picLocks noChangeAspect="1"/>
          </p:cNvPicPr>
          <p:nvPr/>
        </p:nvPicPr>
        <p:blipFill>
          <a:blip r:embed="rId3"/>
          <a:stretch>
            <a:fillRect/>
          </a:stretch>
        </p:blipFill>
        <p:spPr>
          <a:xfrm>
            <a:off x="412011" y="1086636"/>
            <a:ext cx="7382691" cy="3898633"/>
          </a:xfrm>
          <a:prstGeom prst="rect">
            <a:avLst/>
          </a:prstGeom>
          <a:ln>
            <a:solidFill>
              <a:schemeClr val="tx1"/>
            </a:solidFill>
          </a:ln>
        </p:spPr>
      </p:pic>
    </p:spTree>
    <p:extLst>
      <p:ext uri="{BB962C8B-B14F-4D97-AF65-F5344CB8AC3E}">
        <p14:creationId xmlns:p14="http://schemas.microsoft.com/office/powerpoint/2010/main" val="283185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8C2E4CB-F1DD-466F-091C-8A8DD619B357}"/>
              </a:ext>
            </a:extLst>
          </p:cNvPr>
          <p:cNvSpPr txBox="1"/>
          <p:nvPr/>
        </p:nvSpPr>
        <p:spPr>
          <a:xfrm>
            <a:off x="132776" y="290056"/>
            <a:ext cx="11926447" cy="400110"/>
          </a:xfrm>
          <a:prstGeom prst="rect">
            <a:avLst/>
          </a:prstGeom>
          <a:noFill/>
        </p:spPr>
        <p:txBody>
          <a:bodyPr wrap="square">
            <a:spAutoFit/>
          </a:bodyPr>
          <a:lstStyle/>
          <a:p>
            <a:pPr algn="ctr"/>
            <a:r>
              <a:rPr lang="en-US" sz="2000" b="1" i="0" dirty="0">
                <a:solidFill>
                  <a:srgbClr val="333333"/>
                </a:solidFill>
                <a:effectLst/>
                <a:highlight>
                  <a:srgbClr val="FFFFFF"/>
                </a:highlight>
                <a:latin typeface="Helvetica Neue" panose="02000503000000020004"/>
              </a:rPr>
              <a:t>4,000 enriched biological terms are enriched for genes from </a:t>
            </a:r>
            <a:r>
              <a:rPr lang="en-US" sz="2000" b="1" i="0" dirty="0" err="1">
                <a:solidFill>
                  <a:srgbClr val="333333"/>
                </a:solidFill>
                <a:effectLst/>
                <a:highlight>
                  <a:srgbClr val="FFFFFF"/>
                </a:highlight>
                <a:latin typeface="Helvetica Neue" panose="02000503000000020004"/>
              </a:rPr>
              <a:t>SwissTargetPrediction</a:t>
            </a:r>
            <a:endParaRPr lang="en-US" sz="2000" b="1" dirty="0">
              <a:solidFill>
                <a:srgbClr val="333333"/>
              </a:solidFill>
              <a:highlight>
                <a:srgbClr val="FFFFFF"/>
              </a:highlight>
              <a:latin typeface="Helvetica Neue" panose="02000503000000020004"/>
            </a:endParaRPr>
          </a:p>
        </p:txBody>
      </p:sp>
      <p:pic>
        <p:nvPicPr>
          <p:cNvPr id="15" name="Picture 14">
            <a:extLst>
              <a:ext uri="{FF2B5EF4-FFF2-40B4-BE49-F238E27FC236}">
                <a16:creationId xmlns:a16="http://schemas.microsoft.com/office/drawing/2014/main" id="{5CD18D1B-EED6-C9FA-359B-4C905A9F1D0F}"/>
              </a:ext>
            </a:extLst>
          </p:cNvPr>
          <p:cNvPicPr>
            <a:picLocks noChangeAspect="1"/>
          </p:cNvPicPr>
          <p:nvPr/>
        </p:nvPicPr>
        <p:blipFill>
          <a:blip r:embed="rId2"/>
          <a:stretch>
            <a:fillRect/>
          </a:stretch>
        </p:blipFill>
        <p:spPr>
          <a:xfrm>
            <a:off x="2268882" y="3102053"/>
            <a:ext cx="6043144" cy="3429000"/>
          </a:xfrm>
          <a:prstGeom prst="rect">
            <a:avLst/>
          </a:prstGeom>
        </p:spPr>
      </p:pic>
      <p:pic>
        <p:nvPicPr>
          <p:cNvPr id="16" name="Picture 15" descr="A close-up of a network&#10;&#10;Description automatically generated">
            <a:extLst>
              <a:ext uri="{FF2B5EF4-FFF2-40B4-BE49-F238E27FC236}">
                <a16:creationId xmlns:a16="http://schemas.microsoft.com/office/drawing/2014/main" id="{8198944D-DD05-D905-BE3F-7AA1B77971F7}"/>
              </a:ext>
            </a:extLst>
          </p:cNvPr>
          <p:cNvPicPr>
            <a:picLocks noChangeAspect="1"/>
          </p:cNvPicPr>
          <p:nvPr/>
        </p:nvPicPr>
        <p:blipFill>
          <a:blip r:embed="rId3"/>
          <a:stretch>
            <a:fillRect/>
          </a:stretch>
        </p:blipFill>
        <p:spPr>
          <a:xfrm>
            <a:off x="7626749" y="3429000"/>
            <a:ext cx="3953304" cy="3219450"/>
          </a:xfrm>
          <a:prstGeom prst="rect">
            <a:avLst/>
          </a:prstGeom>
        </p:spPr>
      </p:pic>
      <p:sp>
        <p:nvSpPr>
          <p:cNvPr id="17" name="TextBox 16">
            <a:extLst>
              <a:ext uri="{FF2B5EF4-FFF2-40B4-BE49-F238E27FC236}">
                <a16:creationId xmlns:a16="http://schemas.microsoft.com/office/drawing/2014/main" id="{EC003B30-7222-7118-6CDD-3833B91888CA}"/>
              </a:ext>
            </a:extLst>
          </p:cNvPr>
          <p:cNvSpPr txBox="1"/>
          <p:nvPr/>
        </p:nvSpPr>
        <p:spPr>
          <a:xfrm>
            <a:off x="322173" y="4631887"/>
            <a:ext cx="1736748"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dirty="0"/>
              <a:t>NCGC00602080</a:t>
            </a:r>
          </a:p>
        </p:txBody>
      </p:sp>
      <p:graphicFrame>
        <p:nvGraphicFramePr>
          <p:cNvPr id="19" name="Table 18">
            <a:extLst>
              <a:ext uri="{FF2B5EF4-FFF2-40B4-BE49-F238E27FC236}">
                <a16:creationId xmlns:a16="http://schemas.microsoft.com/office/drawing/2014/main" id="{1985DCB1-53FA-F3A6-F361-668419FBF829}"/>
              </a:ext>
            </a:extLst>
          </p:cNvPr>
          <p:cNvGraphicFramePr>
            <a:graphicFrameLocks noGrp="1"/>
          </p:cNvGraphicFramePr>
          <p:nvPr>
            <p:extLst>
              <p:ext uri="{D42A27DB-BD31-4B8C-83A1-F6EECF244321}">
                <p14:modId xmlns:p14="http://schemas.microsoft.com/office/powerpoint/2010/main" val="484266580"/>
              </p:ext>
            </p:extLst>
          </p:nvPr>
        </p:nvGraphicFramePr>
        <p:xfrm>
          <a:off x="1167814" y="845988"/>
          <a:ext cx="9856369" cy="2108200"/>
        </p:xfrm>
        <a:graphic>
          <a:graphicData uri="http://schemas.openxmlformats.org/drawingml/2006/table">
            <a:tbl>
              <a:tblPr firstRow="1" bandRow="1">
                <a:tableStyleId>{5C22544A-7EE6-4342-B048-85BDC9FD1C3A}</a:tableStyleId>
              </a:tblPr>
              <a:tblGrid>
                <a:gridCol w="1307592">
                  <a:extLst>
                    <a:ext uri="{9D8B030D-6E8A-4147-A177-3AD203B41FA5}">
                      <a16:colId xmlns:a16="http://schemas.microsoft.com/office/drawing/2014/main" val="907107134"/>
                    </a:ext>
                  </a:extLst>
                </a:gridCol>
                <a:gridCol w="1855718">
                  <a:extLst>
                    <a:ext uri="{9D8B030D-6E8A-4147-A177-3AD203B41FA5}">
                      <a16:colId xmlns:a16="http://schemas.microsoft.com/office/drawing/2014/main" val="3158115959"/>
                    </a:ext>
                  </a:extLst>
                </a:gridCol>
                <a:gridCol w="6693059">
                  <a:extLst>
                    <a:ext uri="{9D8B030D-6E8A-4147-A177-3AD203B41FA5}">
                      <a16:colId xmlns:a16="http://schemas.microsoft.com/office/drawing/2014/main" val="354870976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Times New Roman" panose="02020603050405020304" pitchFamily="18" charset="0"/>
                          <a:cs typeface="Times New Roman" panose="02020603050405020304" pitchFamily="18" charset="0"/>
                        </a:rPr>
                        <a:t>Biological Terms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Times New Roman" panose="02020603050405020304" pitchFamily="18" charset="0"/>
                          <a:cs typeface="Times New Roman" panose="02020603050405020304" pitchFamily="18" charset="0"/>
                        </a:rPr>
                        <a:t>Compounds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Times New Roman" panose="02020603050405020304" pitchFamily="18" charset="0"/>
                          <a:cs typeface="Times New Roman" panose="02020603050405020304" pitchFamily="18" charset="0"/>
                        </a:rPr>
                        <a:t>Predicted genes from </a:t>
                      </a:r>
                      <a:r>
                        <a:rPr lang="en-US" sz="1200" b="1" dirty="0" err="1">
                          <a:solidFill>
                            <a:schemeClr val="bg1"/>
                          </a:solidFill>
                          <a:latin typeface="Times New Roman" panose="02020603050405020304" pitchFamily="18" charset="0"/>
                          <a:cs typeface="Times New Roman" panose="02020603050405020304" pitchFamily="18" charset="0"/>
                        </a:rPr>
                        <a:t>SwissTargetPrediction</a:t>
                      </a:r>
                      <a:endParaRPr lang="en-US" sz="1200" b="1"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10535141"/>
                  </a:ext>
                </a:extLst>
              </a:tr>
              <a:tr h="0">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cell migration</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NCGC00602080</a:t>
                      </a:r>
                    </a:p>
                    <a:p>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 PDGFRB  TEK  ACKR3  PIK3CD  CXCR3  HDAC1  FGFR1  PDGFRA  AKT1  RET  EPHB4  PSEN1  ABL1  RPS6KB1  PTPN22  PRKCI  TERT  NOD2  BCL2  SLC8A1  SRC  LYN  IGF1R  IRAK4  PAK4  CDK1  YES1  LCK </a:t>
                      </a:r>
                    </a:p>
                  </a:txBody>
                  <a:tcPr anchor="ctr"/>
                </a:tc>
                <a:extLst>
                  <a:ext uri="{0D108BD9-81ED-4DB2-BD59-A6C34878D82A}">
                    <a16:rowId xmlns:a16="http://schemas.microsoft.com/office/drawing/2014/main" val="1791375064"/>
                  </a:ext>
                </a:extLst>
              </a:tr>
              <a:tr h="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NCGC00685598</a:t>
                      </a:r>
                    </a:p>
                    <a:p>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PIK3CB  PDGFRB  ACKR3  PIK3CD  CCR8  CCR4  CXCR3  HDAC1  FGFR1  PDGFRA  AKT1  RET  EPHB4  PSEN1  ABL1  PRKCI  TERT  NOD2  BCL2  SRC  PRKCQ  IGF1R  IRAK4  PAK4  CDK1  YES1  LCK</a:t>
                      </a:r>
                    </a:p>
                  </a:txBody>
                  <a:tcPr anchor="ctr"/>
                </a:tc>
                <a:extLst>
                  <a:ext uri="{0D108BD9-81ED-4DB2-BD59-A6C34878D82A}">
                    <a16:rowId xmlns:a16="http://schemas.microsoft.com/office/drawing/2014/main" val="1057333935"/>
                  </a:ext>
                </a:extLst>
              </a:tr>
              <a:tr h="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r>
                        <a:rPr lang="en-US" sz="1000" dirty="0"/>
                        <a:t>NCGC00685517</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Times New Roman" panose="02020603050405020304" pitchFamily="18" charset="0"/>
                          <a:cs typeface="Times New Roman" panose="02020603050405020304" pitchFamily="18" charset="0"/>
                        </a:rPr>
                        <a:t>FLT1  PDGFRB  KDR  ACKR3  CCR9  CCR8  CCR4  CXCR3  HDAC1  FGFR1  AKT2  TGFBR1  PDGFRA  AKT1  PRKCA  EPHB4  FLT4  ABL1  TERT  CDK5  NOD2  BCL2  SLC8A1  SRC  LYN  PRKD1  PRKCQ  ADIPOR1  PRKCD  PAK4  CDK1  YES1</a:t>
                      </a:r>
                    </a:p>
                  </a:txBody>
                  <a:tcPr anchor="ctr"/>
                </a:tc>
                <a:extLst>
                  <a:ext uri="{0D108BD9-81ED-4DB2-BD59-A6C34878D82A}">
                    <a16:rowId xmlns:a16="http://schemas.microsoft.com/office/drawing/2014/main" val="3983001637"/>
                  </a:ext>
                </a:extLst>
              </a:tr>
              <a:tr h="1902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r>
                        <a:rPr lang="en-US" sz="1000" dirty="0"/>
                        <a:t>NCGC00686269</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000" b="0" dirty="0">
                          <a:solidFill>
                            <a:schemeClr val="tx1"/>
                          </a:solidFill>
                          <a:latin typeface="Times New Roman" panose="02020603050405020304" pitchFamily="18" charset="0"/>
                          <a:cs typeface="Times New Roman" panose="02020603050405020304" pitchFamily="18" charset="0"/>
                        </a:rPr>
                        <a:t>FLT1  PDGFRB  ACKR3  AXL  CCR9  HDAC1  FGFR1  AKT2  PDGFRA  AKT1  PRKCA  EPHB4  ABL1  TERT  NOD2  BCL2  SLC8A1  SRC  LYN  PRKD1  PRKCQ  PRKCD  IRAK4  PAK4  CDK1  YES1</a:t>
                      </a:r>
                    </a:p>
                  </a:txBody>
                  <a:tcPr anchor="ctr"/>
                </a:tc>
                <a:extLst>
                  <a:ext uri="{0D108BD9-81ED-4DB2-BD59-A6C34878D82A}">
                    <a16:rowId xmlns:a16="http://schemas.microsoft.com/office/drawing/2014/main" val="2563075882"/>
                  </a:ext>
                </a:extLst>
              </a:tr>
            </a:tbl>
          </a:graphicData>
        </a:graphic>
      </p:graphicFrame>
    </p:spTree>
    <p:extLst>
      <p:ext uri="{BB962C8B-B14F-4D97-AF65-F5344CB8AC3E}">
        <p14:creationId xmlns:p14="http://schemas.microsoft.com/office/powerpoint/2010/main" val="1657812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4BE45A-A7AF-9895-0842-BAE8F025EB42}"/>
              </a:ext>
            </a:extLst>
          </p:cNvPr>
          <p:cNvSpPr txBox="1"/>
          <p:nvPr/>
        </p:nvSpPr>
        <p:spPr>
          <a:xfrm>
            <a:off x="9659079" y="442971"/>
            <a:ext cx="1746769"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dirty="0"/>
              <a:t>NCGC00686269</a:t>
            </a:r>
          </a:p>
        </p:txBody>
      </p:sp>
      <p:sp>
        <p:nvSpPr>
          <p:cNvPr id="3" name="TextBox 2">
            <a:extLst>
              <a:ext uri="{FF2B5EF4-FFF2-40B4-BE49-F238E27FC236}">
                <a16:creationId xmlns:a16="http://schemas.microsoft.com/office/drawing/2014/main" id="{1E962333-5001-7E1C-B62B-D9FC36999527}"/>
              </a:ext>
            </a:extLst>
          </p:cNvPr>
          <p:cNvSpPr txBox="1"/>
          <p:nvPr/>
        </p:nvSpPr>
        <p:spPr>
          <a:xfrm>
            <a:off x="4744480" y="442792"/>
            <a:ext cx="1736747"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dirty="0"/>
              <a:t>NCGC00685517</a:t>
            </a:r>
          </a:p>
        </p:txBody>
      </p:sp>
      <p:sp>
        <p:nvSpPr>
          <p:cNvPr id="4" name="TextBox 3">
            <a:extLst>
              <a:ext uri="{FF2B5EF4-FFF2-40B4-BE49-F238E27FC236}">
                <a16:creationId xmlns:a16="http://schemas.microsoft.com/office/drawing/2014/main" id="{3995DA12-21E8-461E-6B67-5610620C58D3}"/>
              </a:ext>
            </a:extLst>
          </p:cNvPr>
          <p:cNvSpPr txBox="1"/>
          <p:nvPr/>
        </p:nvSpPr>
        <p:spPr>
          <a:xfrm>
            <a:off x="332199" y="477676"/>
            <a:ext cx="1769052"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dirty="0"/>
              <a:t>NCGC00685598</a:t>
            </a:r>
          </a:p>
        </p:txBody>
      </p:sp>
      <p:pic>
        <p:nvPicPr>
          <p:cNvPr id="7" name="Picture 6" descr="A close-up of a list of words&#10;&#10;Description automatically generated">
            <a:extLst>
              <a:ext uri="{FF2B5EF4-FFF2-40B4-BE49-F238E27FC236}">
                <a16:creationId xmlns:a16="http://schemas.microsoft.com/office/drawing/2014/main" id="{4901CD27-378E-1B3D-A25A-D6BCD29B74B0}"/>
              </a:ext>
            </a:extLst>
          </p:cNvPr>
          <p:cNvPicPr>
            <a:picLocks noChangeAspect="1"/>
          </p:cNvPicPr>
          <p:nvPr/>
        </p:nvPicPr>
        <p:blipFill>
          <a:blip r:embed="rId2"/>
          <a:stretch>
            <a:fillRect/>
          </a:stretch>
        </p:blipFill>
        <p:spPr>
          <a:xfrm>
            <a:off x="172406" y="953706"/>
            <a:ext cx="5923594" cy="3026825"/>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C42B86B7-7617-DD0D-B5CF-885FD835CFD4}"/>
              </a:ext>
            </a:extLst>
          </p:cNvPr>
          <p:cNvPicPr>
            <a:picLocks noChangeAspect="1"/>
          </p:cNvPicPr>
          <p:nvPr/>
        </p:nvPicPr>
        <p:blipFill>
          <a:blip r:embed="rId3"/>
          <a:stretch>
            <a:fillRect/>
          </a:stretch>
        </p:blipFill>
        <p:spPr>
          <a:xfrm>
            <a:off x="4205566" y="847008"/>
            <a:ext cx="5826080" cy="2913040"/>
          </a:xfrm>
          <a:prstGeom prst="rect">
            <a:avLst/>
          </a:prstGeom>
        </p:spPr>
      </p:pic>
      <p:pic>
        <p:nvPicPr>
          <p:cNvPr id="13" name="Picture 12" descr="A network of green dots and lines&#10;&#10;Description automatically generated">
            <a:extLst>
              <a:ext uri="{FF2B5EF4-FFF2-40B4-BE49-F238E27FC236}">
                <a16:creationId xmlns:a16="http://schemas.microsoft.com/office/drawing/2014/main" id="{6B8D9866-4D88-775A-EC9F-F161AD3860C5}"/>
              </a:ext>
            </a:extLst>
          </p:cNvPr>
          <p:cNvPicPr>
            <a:picLocks noChangeAspect="1"/>
          </p:cNvPicPr>
          <p:nvPr/>
        </p:nvPicPr>
        <p:blipFill>
          <a:blip r:embed="rId4"/>
          <a:stretch>
            <a:fillRect/>
          </a:stretch>
        </p:blipFill>
        <p:spPr>
          <a:xfrm>
            <a:off x="460666" y="3869939"/>
            <a:ext cx="2743351" cy="2427131"/>
          </a:xfrm>
          <a:prstGeom prst="rect">
            <a:avLst/>
          </a:prstGeom>
        </p:spPr>
      </p:pic>
      <p:pic>
        <p:nvPicPr>
          <p:cNvPr id="15" name="Picture 14" descr="A network of green dots and lines&#10;&#10;Description automatically generated">
            <a:extLst>
              <a:ext uri="{FF2B5EF4-FFF2-40B4-BE49-F238E27FC236}">
                <a16:creationId xmlns:a16="http://schemas.microsoft.com/office/drawing/2014/main" id="{C86F7DB2-B51C-2ADC-E4D8-666B599BF0A3}"/>
              </a:ext>
            </a:extLst>
          </p:cNvPr>
          <p:cNvPicPr>
            <a:picLocks noChangeAspect="1"/>
          </p:cNvPicPr>
          <p:nvPr/>
        </p:nvPicPr>
        <p:blipFill>
          <a:blip r:embed="rId5"/>
          <a:stretch>
            <a:fillRect/>
          </a:stretch>
        </p:blipFill>
        <p:spPr>
          <a:xfrm>
            <a:off x="4645554" y="3866746"/>
            <a:ext cx="2622820" cy="2175136"/>
          </a:xfrm>
          <a:prstGeom prst="rect">
            <a:avLst/>
          </a:prstGeom>
        </p:spPr>
      </p:pic>
      <p:pic>
        <p:nvPicPr>
          <p:cNvPr id="17" name="Picture 16" descr="A close-up of a network&#10;&#10;Description automatically generated">
            <a:extLst>
              <a:ext uri="{FF2B5EF4-FFF2-40B4-BE49-F238E27FC236}">
                <a16:creationId xmlns:a16="http://schemas.microsoft.com/office/drawing/2014/main" id="{F83292F2-3803-C044-41C8-ED4608127FC7}"/>
              </a:ext>
            </a:extLst>
          </p:cNvPr>
          <p:cNvPicPr>
            <a:picLocks noChangeAspect="1"/>
          </p:cNvPicPr>
          <p:nvPr/>
        </p:nvPicPr>
        <p:blipFill>
          <a:blip r:embed="rId6"/>
          <a:stretch>
            <a:fillRect/>
          </a:stretch>
        </p:blipFill>
        <p:spPr>
          <a:xfrm>
            <a:off x="8783028" y="3889152"/>
            <a:ext cx="2622820" cy="2210322"/>
          </a:xfrm>
          <a:prstGeom prst="rect">
            <a:avLst/>
          </a:prstGeom>
        </p:spPr>
      </p:pic>
      <p:sp>
        <p:nvSpPr>
          <p:cNvPr id="18" name="TextBox 17">
            <a:extLst>
              <a:ext uri="{FF2B5EF4-FFF2-40B4-BE49-F238E27FC236}">
                <a16:creationId xmlns:a16="http://schemas.microsoft.com/office/drawing/2014/main" id="{96D15062-269C-E198-65D9-6690972CCC01}"/>
              </a:ext>
            </a:extLst>
          </p:cNvPr>
          <p:cNvSpPr txBox="1"/>
          <p:nvPr/>
        </p:nvSpPr>
        <p:spPr>
          <a:xfrm>
            <a:off x="212005" y="5999430"/>
            <a:ext cx="11851927" cy="830997"/>
          </a:xfrm>
          <a:prstGeom prst="rect">
            <a:avLst/>
          </a:prstGeom>
          <a:noFill/>
        </p:spPr>
        <p:txBody>
          <a:bodyPr wrap="square">
            <a:spAutoFit/>
          </a:bodyPr>
          <a:lstStyle/>
          <a:p>
            <a:pPr marL="342900" indent="-342900" algn="ctr">
              <a:buFont typeface="Wingdings" panose="05000000000000000000" pitchFamily="2" charset="2"/>
              <a:buChar char="q"/>
            </a:pPr>
            <a:r>
              <a:rPr lang="en-US" sz="2400" dirty="0"/>
              <a:t>Protein kinase domain, protein serine/threonine/tyrosine kinase activity, and STITICH </a:t>
            </a:r>
            <a:r>
              <a:rPr lang="en-US" sz="2400" dirty="0" err="1"/>
              <a:t>staurosporine</a:t>
            </a:r>
            <a:r>
              <a:rPr lang="en-US" sz="2400" dirty="0"/>
              <a:t> are with the highest significant p values across all compounds</a:t>
            </a:r>
          </a:p>
        </p:txBody>
      </p:sp>
      <p:pic>
        <p:nvPicPr>
          <p:cNvPr id="5" name="Picture 4">
            <a:extLst>
              <a:ext uri="{FF2B5EF4-FFF2-40B4-BE49-F238E27FC236}">
                <a16:creationId xmlns:a16="http://schemas.microsoft.com/office/drawing/2014/main" id="{1F2F9D8B-097E-EF50-FA37-4429594CC91A}"/>
              </a:ext>
            </a:extLst>
          </p:cNvPr>
          <p:cNvPicPr>
            <a:picLocks noChangeAspect="1"/>
          </p:cNvPicPr>
          <p:nvPr/>
        </p:nvPicPr>
        <p:blipFill>
          <a:blip r:embed="rId7"/>
          <a:stretch>
            <a:fillRect/>
          </a:stretch>
        </p:blipFill>
        <p:spPr>
          <a:xfrm>
            <a:off x="8182002" y="1062772"/>
            <a:ext cx="3881930" cy="2517709"/>
          </a:xfrm>
          <a:prstGeom prst="rect">
            <a:avLst/>
          </a:prstGeom>
        </p:spPr>
      </p:pic>
    </p:spTree>
    <p:extLst>
      <p:ext uri="{BB962C8B-B14F-4D97-AF65-F5344CB8AC3E}">
        <p14:creationId xmlns:p14="http://schemas.microsoft.com/office/powerpoint/2010/main" val="359673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7B6D7D6-6778-1AB9-29A9-3934E8FFF35F}"/>
              </a:ext>
            </a:extLst>
          </p:cNvPr>
          <p:cNvGraphicFramePr>
            <a:graphicFrameLocks noGrp="1"/>
          </p:cNvGraphicFramePr>
          <p:nvPr>
            <p:extLst>
              <p:ext uri="{D42A27DB-BD31-4B8C-83A1-F6EECF244321}">
                <p14:modId xmlns:p14="http://schemas.microsoft.com/office/powerpoint/2010/main" val="495906410"/>
              </p:ext>
            </p:extLst>
          </p:nvPr>
        </p:nvGraphicFramePr>
        <p:xfrm>
          <a:off x="590045" y="1328857"/>
          <a:ext cx="11011910" cy="3398520"/>
        </p:xfrm>
        <a:graphic>
          <a:graphicData uri="http://schemas.openxmlformats.org/drawingml/2006/table">
            <a:tbl>
              <a:tblPr firstRow="1" bandRow="1">
                <a:tableStyleId>{5C22544A-7EE6-4342-B048-85BDC9FD1C3A}</a:tableStyleId>
              </a:tblPr>
              <a:tblGrid>
                <a:gridCol w="2009689">
                  <a:extLst>
                    <a:ext uri="{9D8B030D-6E8A-4147-A177-3AD203B41FA5}">
                      <a16:colId xmlns:a16="http://schemas.microsoft.com/office/drawing/2014/main" val="907107134"/>
                    </a:ext>
                  </a:extLst>
                </a:gridCol>
                <a:gridCol w="1890282">
                  <a:extLst>
                    <a:ext uri="{9D8B030D-6E8A-4147-A177-3AD203B41FA5}">
                      <a16:colId xmlns:a16="http://schemas.microsoft.com/office/drawing/2014/main" val="3158115959"/>
                    </a:ext>
                  </a:extLst>
                </a:gridCol>
                <a:gridCol w="4392843">
                  <a:extLst>
                    <a:ext uri="{9D8B030D-6E8A-4147-A177-3AD203B41FA5}">
                      <a16:colId xmlns:a16="http://schemas.microsoft.com/office/drawing/2014/main" val="3354205924"/>
                    </a:ext>
                  </a:extLst>
                </a:gridCol>
                <a:gridCol w="1002826">
                  <a:extLst>
                    <a:ext uri="{9D8B030D-6E8A-4147-A177-3AD203B41FA5}">
                      <a16:colId xmlns:a16="http://schemas.microsoft.com/office/drawing/2014/main" val="1599343924"/>
                    </a:ext>
                  </a:extLst>
                </a:gridCol>
                <a:gridCol w="1716270">
                  <a:extLst>
                    <a:ext uri="{9D8B030D-6E8A-4147-A177-3AD203B41FA5}">
                      <a16:colId xmlns:a16="http://schemas.microsoft.com/office/drawing/2014/main" val="3206868815"/>
                    </a:ext>
                  </a:extLst>
                </a:gridCol>
              </a:tblGrid>
              <a:tr h="370840">
                <a:tc>
                  <a:txBody>
                    <a:bodyPr/>
                    <a:lstStyle/>
                    <a:p>
                      <a:pPr algn="ctr" fontAlgn="b"/>
                      <a:r>
                        <a:rPr lang="en-US" sz="2000" b="1" kern="1200" dirty="0">
                          <a:solidFill>
                            <a:schemeClr val="bg1"/>
                          </a:solidFill>
                          <a:latin typeface="Times New Roman" panose="02020603050405020304" pitchFamily="18" charset="0"/>
                          <a:ea typeface="+mn-ea"/>
                          <a:cs typeface="Times New Roman" panose="02020603050405020304" pitchFamily="18" charset="0"/>
                        </a:rPr>
                        <a:t>Enrichment FDR</a:t>
                      </a:r>
                    </a:p>
                  </a:txBody>
                  <a:tcPr marL="6350" marR="6350" marT="6350" marB="0" anchor="ctr"/>
                </a:tc>
                <a:tc>
                  <a:txBody>
                    <a:bodyPr/>
                    <a:lstStyle/>
                    <a:p>
                      <a:pPr algn="ctr" fontAlgn="b"/>
                      <a:r>
                        <a:rPr lang="en-US" sz="2000" b="1" kern="1200" dirty="0">
                          <a:solidFill>
                            <a:schemeClr val="bg1"/>
                          </a:solidFill>
                          <a:latin typeface="Times New Roman" panose="02020603050405020304" pitchFamily="18" charset="0"/>
                          <a:ea typeface="+mn-ea"/>
                          <a:cs typeface="Times New Roman" panose="02020603050405020304" pitchFamily="18" charset="0"/>
                        </a:rPr>
                        <a:t>Fold Enrichment</a:t>
                      </a:r>
                    </a:p>
                  </a:txBody>
                  <a:tcPr marL="6350" marR="6350" marT="6350" marB="0" anchor="ctr"/>
                </a:tc>
                <a:tc>
                  <a:txBody>
                    <a:bodyPr/>
                    <a:lstStyle/>
                    <a:p>
                      <a:pPr algn="ctr" fontAlgn="b"/>
                      <a:r>
                        <a:rPr lang="en-US" sz="2000" b="1" kern="1200" dirty="0">
                          <a:solidFill>
                            <a:schemeClr val="bg1"/>
                          </a:solidFill>
                          <a:latin typeface="Times New Roman" panose="02020603050405020304" pitchFamily="18" charset="0"/>
                          <a:ea typeface="+mn-ea"/>
                          <a:cs typeface="Times New Roman" panose="02020603050405020304" pitchFamily="18" charset="0"/>
                        </a:rPr>
                        <a:t>Pathways</a:t>
                      </a:r>
                    </a:p>
                  </a:txBody>
                  <a:tcPr marL="6350" marR="6350" marT="6350" marB="0" anchor="ctr"/>
                </a:tc>
                <a:tc>
                  <a:txBody>
                    <a:bodyPr/>
                    <a:lstStyle/>
                    <a:p>
                      <a:pPr algn="ctr" fontAlgn="b"/>
                      <a:r>
                        <a:rPr lang="en-US" sz="2000" b="1" kern="1200" dirty="0">
                          <a:solidFill>
                            <a:schemeClr val="bg1"/>
                          </a:solidFill>
                          <a:latin typeface="Times New Roman" panose="02020603050405020304" pitchFamily="18" charset="0"/>
                          <a:ea typeface="+mn-ea"/>
                          <a:cs typeface="Times New Roman" panose="02020603050405020304" pitchFamily="18" charset="0"/>
                        </a:rPr>
                        <a:t>Genes</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bg1"/>
                          </a:solidFill>
                          <a:latin typeface="Times New Roman" panose="02020603050405020304" pitchFamily="18" charset="0"/>
                          <a:ea typeface="+mn-ea"/>
                          <a:cs typeface="Times New Roman" panose="02020603050405020304" pitchFamily="18" charset="0"/>
                        </a:rPr>
                        <a:t>Compounds</a:t>
                      </a:r>
                    </a:p>
                  </a:txBody>
                  <a:tcPr anchor="ctr"/>
                </a:tc>
                <a:extLst>
                  <a:ext uri="{0D108BD9-81ED-4DB2-BD59-A6C34878D82A}">
                    <a16:rowId xmlns:a16="http://schemas.microsoft.com/office/drawing/2014/main" val="2410535141"/>
                  </a:ext>
                </a:extLst>
              </a:tr>
              <a:tr h="0">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0.074564</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124.3533</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Path:hsa00515 Mannose type O-glycan biosynthesis</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LARGE1</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NCGC00685598</a:t>
                      </a:r>
                    </a:p>
                  </a:txBody>
                  <a:tcPr marL="6350" marR="6350" marT="6350" marB="0" anchor="ctr"/>
                </a:tc>
                <a:extLst>
                  <a:ext uri="{0D108BD9-81ED-4DB2-BD59-A6C34878D82A}">
                    <a16:rowId xmlns:a16="http://schemas.microsoft.com/office/drawing/2014/main" val="3653843765"/>
                  </a:ext>
                </a:extLst>
              </a:tr>
              <a:tr h="0">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0.078806</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110.5362</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Path:hsa00515 Mannose type O-glycan biosynthesis</a:t>
                      </a:r>
                    </a:p>
                  </a:txBody>
                  <a:tcPr marL="6350" marR="6350" marT="6350" marB="0" anchor="b"/>
                </a:tc>
                <a:tc>
                  <a:txBody>
                    <a:bodyPr/>
                    <a:lstStyle/>
                    <a:p>
                      <a:pPr algn="ctr"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 LARGE1</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NCGC00686269</a:t>
                      </a:r>
                    </a:p>
                  </a:txBody>
                  <a:tcPr marL="6350" marR="6350" marT="6350" marB="0" anchor="ctr"/>
                </a:tc>
                <a:extLst>
                  <a:ext uri="{0D108BD9-81ED-4DB2-BD59-A6C34878D82A}">
                    <a16:rowId xmlns:a16="http://schemas.microsoft.com/office/drawing/2014/main" val="1811673076"/>
                  </a:ext>
                </a:extLst>
              </a:tr>
              <a:tr h="0">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0.046768</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90.43874</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Path:hsa00515 Mannose type O-glycan biosynthesis</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LARGE1</a:t>
                      </a:r>
                    </a:p>
                  </a:txBody>
                  <a:tcPr marL="6350" marR="6350" marT="635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NCGC00685517</a:t>
                      </a:r>
                    </a:p>
                  </a:txBody>
                  <a:tcPr marL="6350" marR="6350" marT="6350" marB="0" anchor="ctr"/>
                </a:tc>
                <a:extLst>
                  <a:ext uri="{0D108BD9-81ED-4DB2-BD59-A6C34878D82A}">
                    <a16:rowId xmlns:a16="http://schemas.microsoft.com/office/drawing/2014/main" val="277463877"/>
                  </a:ext>
                </a:extLst>
              </a:tr>
              <a:tr h="0">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0.044017</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90.43874</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Path:hsa00515 Mannose type O-glycan biosynthesis</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LARGE1</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NCGC00602080</a:t>
                      </a:r>
                    </a:p>
                  </a:txBody>
                  <a:tcPr marL="6350" marR="6350" marT="6350" marB="0" anchor="ctr"/>
                </a:tc>
                <a:extLst>
                  <a:ext uri="{0D108BD9-81ED-4DB2-BD59-A6C34878D82A}">
                    <a16:rowId xmlns:a16="http://schemas.microsoft.com/office/drawing/2014/main" val="1063876418"/>
                  </a:ext>
                </a:extLst>
              </a:tr>
              <a:tr h="0">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0.074564</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89.37891</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Path:hsa04136 Autophagy-other</a:t>
                      </a:r>
                    </a:p>
                  </a:txBody>
                  <a:tcPr marL="6350" marR="6350" marT="6350" marB="0" anchor="b"/>
                </a:tc>
                <a:tc>
                  <a:txBody>
                    <a:bodyPr/>
                    <a:lstStyle/>
                    <a:p>
                      <a:pPr algn="ctr"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 ATG4B</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NCGC00685598</a:t>
                      </a:r>
                    </a:p>
                  </a:txBody>
                  <a:tcPr marL="6350" marR="6350" marT="6350" marB="0" anchor="ctr"/>
                </a:tc>
                <a:extLst>
                  <a:ext uri="{0D108BD9-81ED-4DB2-BD59-A6C34878D82A}">
                    <a16:rowId xmlns:a16="http://schemas.microsoft.com/office/drawing/2014/main" val="2279098566"/>
                  </a:ext>
                </a:extLst>
              </a:tr>
              <a:tr h="0">
                <a:tc>
                  <a:txBody>
                    <a:bodyPr/>
                    <a:lstStyle/>
                    <a:p>
                      <a:pPr algn="ctr"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0.078806</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79.44792</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Path:hsa04136 Autophagy-other</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ATG4B</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NCGC00686269</a:t>
                      </a:r>
                    </a:p>
                  </a:txBody>
                  <a:tcPr marL="6350" marR="6350" marT="6350" marB="0" anchor="ctr"/>
                </a:tc>
                <a:extLst>
                  <a:ext uri="{0D108BD9-81ED-4DB2-BD59-A6C34878D82A}">
                    <a16:rowId xmlns:a16="http://schemas.microsoft.com/office/drawing/2014/main" val="3650053280"/>
                  </a:ext>
                </a:extLst>
              </a:tr>
              <a:tr h="0">
                <a:tc>
                  <a:txBody>
                    <a:bodyPr/>
                    <a:lstStyle/>
                    <a:p>
                      <a:pPr algn="ctr"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0.055008</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65.00284</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Path:hsa04136 Autophagy-other</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ATG4B</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NCGC00602080</a:t>
                      </a:r>
                    </a:p>
                  </a:txBody>
                  <a:tcPr marL="6350" marR="6350" marT="6350" marB="0" anchor="ctr"/>
                </a:tc>
                <a:extLst>
                  <a:ext uri="{0D108BD9-81ED-4DB2-BD59-A6C34878D82A}">
                    <a16:rowId xmlns:a16="http://schemas.microsoft.com/office/drawing/2014/main" val="679669851"/>
                  </a:ext>
                </a:extLst>
              </a:tr>
              <a:tr h="0">
                <a:tc>
                  <a:txBody>
                    <a:bodyPr/>
                    <a:lstStyle/>
                    <a:p>
                      <a:pPr algn="ctr"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0.057725</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65.00284</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Path:hsa04136 Autophagy-other</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ATG4B</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NCGC00685517</a:t>
                      </a:r>
                    </a:p>
                  </a:txBody>
                  <a:tcPr marL="6350" marR="6350" marT="6350" marB="0" anchor="ctr"/>
                </a:tc>
                <a:extLst>
                  <a:ext uri="{0D108BD9-81ED-4DB2-BD59-A6C34878D82A}">
                    <a16:rowId xmlns:a16="http://schemas.microsoft.com/office/drawing/2014/main" val="1387913442"/>
                  </a:ext>
                </a:extLst>
              </a:tr>
              <a:tr h="0">
                <a:tc>
                  <a:txBody>
                    <a:bodyPr/>
                    <a:lstStyle/>
                    <a:p>
                      <a:pPr algn="ctr"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0.008972</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61.17914</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Path:hsa04664 Fc epsilon RI signaling pathway</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FYN  LYN</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NCGC00602080</a:t>
                      </a:r>
                    </a:p>
                  </a:txBody>
                  <a:tcPr marL="6350" marR="6350" marT="6350" marB="0" anchor="ctr"/>
                </a:tc>
                <a:extLst>
                  <a:ext uri="{0D108BD9-81ED-4DB2-BD59-A6C34878D82A}">
                    <a16:rowId xmlns:a16="http://schemas.microsoft.com/office/drawing/2014/main" val="3458484738"/>
                  </a:ext>
                </a:extLst>
              </a:tr>
              <a:tr h="0">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0.005811</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61.17914</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Path:hsa04664 Fc epsilon RI signaling pathway</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FYN  LYN</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NCGC00685517</a:t>
                      </a:r>
                    </a:p>
                  </a:txBody>
                  <a:tcPr marL="6350" marR="6350" marT="6350" marB="0" anchor="ctr"/>
                </a:tc>
                <a:extLst>
                  <a:ext uri="{0D108BD9-81ED-4DB2-BD59-A6C34878D82A}">
                    <a16:rowId xmlns:a16="http://schemas.microsoft.com/office/drawing/2014/main" val="1692955295"/>
                  </a:ext>
                </a:extLst>
              </a:tr>
              <a:tr h="145274">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0.074564</a:t>
                      </a:r>
                    </a:p>
                  </a:txBody>
                  <a:tcPr marL="6350" marR="6350" marT="6350" marB="0" anchor="b"/>
                </a:tc>
                <a:tc>
                  <a:txBody>
                    <a:bodyPr/>
                    <a:lstStyle/>
                    <a:p>
                      <a:pPr algn="ctr"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47.66875</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Path:hsa05416 Viral myocarditis</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FYN</a:t>
                      </a:r>
                    </a:p>
                  </a:txBody>
                  <a:tcPr marL="6350" marR="6350" marT="6350" marB="0" anchor="b"/>
                </a:tc>
                <a:tc>
                  <a:txBody>
                    <a:bodyPr/>
                    <a:lstStyle/>
                    <a:p>
                      <a:pPr marL="0" algn="ctr" defTabSz="914400" rtl="0" eaLnBrk="1" fontAlgn="b" latinLnBrk="0" hangingPunct="1"/>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NCGC00685598</a:t>
                      </a:r>
                    </a:p>
                  </a:txBody>
                  <a:tcPr marL="6350" marR="6350" marT="6350" marB="0" anchor="ctr"/>
                </a:tc>
                <a:extLst>
                  <a:ext uri="{0D108BD9-81ED-4DB2-BD59-A6C34878D82A}">
                    <a16:rowId xmlns:a16="http://schemas.microsoft.com/office/drawing/2014/main" val="1271144204"/>
                  </a:ext>
                </a:extLst>
              </a:tr>
              <a:tr h="0">
                <a:tc>
                  <a:txBody>
                    <a:bodyPr/>
                    <a:lstStyle/>
                    <a:p>
                      <a:pPr algn="ctr"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0.078806</a:t>
                      </a:r>
                    </a:p>
                  </a:txBody>
                  <a:tcPr marL="6350" marR="6350" marT="6350" marB="0" anchor="b"/>
                </a:tc>
                <a:tc>
                  <a:txBody>
                    <a:bodyPr/>
                    <a:lstStyle/>
                    <a:p>
                      <a:pPr algn="ctr"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42.37222</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Path:hsa05416 Viral myocarditis</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FYN</a:t>
                      </a:r>
                    </a:p>
                  </a:txBody>
                  <a:tcPr marL="6350" marR="6350" marT="635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NCGC00686269</a:t>
                      </a:r>
                    </a:p>
                  </a:txBody>
                  <a:tcPr marL="6350" marR="6350" marT="6350" marB="0" anchor="ctr"/>
                </a:tc>
                <a:extLst>
                  <a:ext uri="{0D108BD9-81ED-4DB2-BD59-A6C34878D82A}">
                    <a16:rowId xmlns:a16="http://schemas.microsoft.com/office/drawing/2014/main" val="489034198"/>
                  </a:ext>
                </a:extLst>
              </a:tr>
            </a:tbl>
          </a:graphicData>
        </a:graphic>
      </p:graphicFrame>
      <p:sp>
        <p:nvSpPr>
          <p:cNvPr id="4" name="TextBox 3">
            <a:extLst>
              <a:ext uri="{FF2B5EF4-FFF2-40B4-BE49-F238E27FC236}">
                <a16:creationId xmlns:a16="http://schemas.microsoft.com/office/drawing/2014/main" id="{27F5EB0E-6263-B1C6-CE2E-F6ED5606987A}"/>
              </a:ext>
            </a:extLst>
          </p:cNvPr>
          <p:cNvSpPr txBox="1"/>
          <p:nvPr/>
        </p:nvSpPr>
        <p:spPr>
          <a:xfrm>
            <a:off x="1379830" y="659972"/>
            <a:ext cx="9130261"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Top 12 Enriched Pathways based on Fold Enrichment</a:t>
            </a:r>
            <a:endParaRPr lang="en-US" sz="2800" dirty="0"/>
          </a:p>
        </p:txBody>
      </p:sp>
      <p:sp>
        <p:nvSpPr>
          <p:cNvPr id="10" name="TextBox 9">
            <a:extLst>
              <a:ext uri="{FF2B5EF4-FFF2-40B4-BE49-F238E27FC236}">
                <a16:creationId xmlns:a16="http://schemas.microsoft.com/office/drawing/2014/main" id="{4344DD6E-7896-1546-CC72-BAD8CF7C6C19}"/>
              </a:ext>
            </a:extLst>
          </p:cNvPr>
          <p:cNvSpPr txBox="1"/>
          <p:nvPr/>
        </p:nvSpPr>
        <p:spPr>
          <a:xfrm>
            <a:off x="933007" y="5529143"/>
            <a:ext cx="10433198" cy="646331"/>
          </a:xfrm>
          <a:prstGeom prst="rect">
            <a:avLst/>
          </a:prstGeom>
          <a:noFill/>
        </p:spPr>
        <p:txBody>
          <a:bodyPr wrap="square">
            <a:spAutoFit/>
          </a:bodyPr>
          <a:lstStyle/>
          <a:p>
            <a:pPr marL="285750" indent="-285750">
              <a:buFont typeface="Wingdings" panose="05000000000000000000" pitchFamily="2" charset="2"/>
              <a:buChar char="q"/>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Mannose type O-glycan biosynthesis, Autophagy-other, Fc epsilon RI signaling pathway and  Viral myocarditis are the most enriched biological terms.</a:t>
            </a:r>
            <a:endParaRPr lang="en-US" dirty="0"/>
          </a:p>
        </p:txBody>
      </p:sp>
    </p:spTree>
    <p:extLst>
      <p:ext uri="{BB962C8B-B14F-4D97-AF65-F5344CB8AC3E}">
        <p14:creationId xmlns:p14="http://schemas.microsoft.com/office/powerpoint/2010/main" val="1847015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2A4A0B8-A8DA-7531-23A8-7AC5974F2280}"/>
              </a:ext>
            </a:extLst>
          </p:cNvPr>
          <p:cNvGraphicFramePr>
            <a:graphicFrameLocks noGrp="1"/>
          </p:cNvGraphicFramePr>
          <p:nvPr>
            <p:extLst>
              <p:ext uri="{D42A27DB-BD31-4B8C-83A1-F6EECF244321}">
                <p14:modId xmlns:p14="http://schemas.microsoft.com/office/powerpoint/2010/main" val="2953243536"/>
              </p:ext>
            </p:extLst>
          </p:nvPr>
        </p:nvGraphicFramePr>
        <p:xfrm>
          <a:off x="296516" y="922839"/>
          <a:ext cx="11598963" cy="5582920"/>
        </p:xfrm>
        <a:graphic>
          <a:graphicData uri="http://schemas.openxmlformats.org/drawingml/2006/table">
            <a:tbl>
              <a:tblPr firstRow="1" bandRow="1">
                <a:tableStyleId>{5C22544A-7EE6-4342-B048-85BDC9FD1C3A}</a:tableStyleId>
              </a:tblPr>
              <a:tblGrid>
                <a:gridCol w="1878330">
                  <a:extLst>
                    <a:ext uri="{9D8B030D-6E8A-4147-A177-3AD203B41FA5}">
                      <a16:colId xmlns:a16="http://schemas.microsoft.com/office/drawing/2014/main" val="907107134"/>
                    </a:ext>
                  </a:extLst>
                </a:gridCol>
                <a:gridCol w="3027574">
                  <a:extLst>
                    <a:ext uri="{9D8B030D-6E8A-4147-A177-3AD203B41FA5}">
                      <a16:colId xmlns:a16="http://schemas.microsoft.com/office/drawing/2014/main" val="3158115959"/>
                    </a:ext>
                  </a:extLst>
                </a:gridCol>
                <a:gridCol w="6693059">
                  <a:extLst>
                    <a:ext uri="{9D8B030D-6E8A-4147-A177-3AD203B41FA5}">
                      <a16:colId xmlns:a16="http://schemas.microsoft.com/office/drawing/2014/main" val="354870976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Times New Roman" panose="02020603050405020304" pitchFamily="18" charset="0"/>
                          <a:cs typeface="Times New Roman" panose="02020603050405020304" pitchFamily="18" charset="0"/>
                        </a:rPr>
                        <a:t>Biological Terms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Times New Roman" panose="02020603050405020304" pitchFamily="18" charset="0"/>
                          <a:cs typeface="Times New Roman" panose="02020603050405020304" pitchFamily="18" charset="0"/>
                        </a:rPr>
                        <a:t>Co-occurrence in sentences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Times New Roman" panose="02020603050405020304" pitchFamily="18" charset="0"/>
                          <a:cs typeface="Times New Roman" panose="02020603050405020304" pitchFamily="18" charset="0"/>
                        </a:rPr>
                        <a:t>Example of Co-occurrence in sentences</a:t>
                      </a:r>
                    </a:p>
                  </a:txBody>
                  <a:tcPr anchor="ctr"/>
                </a:tc>
                <a:extLst>
                  <a:ext uri="{0D108BD9-81ED-4DB2-BD59-A6C34878D82A}">
                    <a16:rowId xmlns:a16="http://schemas.microsoft.com/office/drawing/2014/main" val="241053514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Signaling pathway</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22391119, 32289333, 25379658, 32289333</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The results suggest that molecular lesions of </a:t>
                      </a:r>
                      <a:r>
                        <a:rPr lang="en-US" sz="1000" b="0" i="0" kern="1200" dirty="0" err="1">
                          <a:solidFill>
                            <a:schemeClr val="dk1"/>
                          </a:solidFill>
                          <a:effectLst/>
                          <a:latin typeface="Times New Roman" panose="02020603050405020304" pitchFamily="18" charset="0"/>
                          <a:ea typeface="+mn-ea"/>
                          <a:cs typeface="Times New Roman" panose="02020603050405020304" pitchFamily="18" charset="0"/>
                        </a:rPr>
                        <a:t>torsinA</a:t>
                      </a: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 in Purkinje cells by gene therapy or intervening in the signaling pathway downstream of the cerebellar Purkinje cells may rescue motor symptoms in dystonia 1</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010122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cell migration</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18827015</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000" b="0" i="0" kern="1200" dirty="0" err="1">
                          <a:solidFill>
                            <a:schemeClr val="dk1"/>
                          </a:solidFill>
                          <a:effectLst/>
                          <a:latin typeface="Times New Roman" panose="02020603050405020304" pitchFamily="18" charset="0"/>
                          <a:ea typeface="+mn-ea"/>
                          <a:cs typeface="Times New Roman" panose="02020603050405020304" pitchFamily="18" charset="0"/>
                        </a:rPr>
                        <a:t>TorsinA</a:t>
                      </a: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-null MEFs had normal NE structure, but nuclear polarization and cell migration were delayed in a wound-healing assay, as compared with wild-type MEFs. </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9137506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Phosphorylation</a:t>
                      </a:r>
                      <a:endParaRPr lang="en-US" sz="1000" b="0" dirty="0">
                        <a:latin typeface="Times New Roman" panose="02020603050405020304" pitchFamily="18" charset="0"/>
                        <a:cs typeface="Times New Roman" panose="02020603050405020304" pitchFamily="18" charset="0"/>
                      </a:endParaRPr>
                    </a:p>
                  </a:txBody>
                  <a:tcPr anchor="ctr"/>
                </a:tc>
                <a:tc>
                  <a:txBody>
                    <a:bodyPr/>
                    <a:lstStyle/>
                    <a:p>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11523564,33458877</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This deletion would remove 6 amino acids close to the carboxy terminus, including a putative phosphorylation site of </a:t>
                      </a:r>
                      <a:r>
                        <a:rPr lang="en-US" sz="1000" b="0" i="0" kern="1200" dirty="0" err="1">
                          <a:solidFill>
                            <a:schemeClr val="dk1"/>
                          </a:solidFill>
                          <a:effectLst/>
                          <a:latin typeface="Times New Roman" panose="02020603050405020304" pitchFamily="18" charset="0"/>
                          <a:ea typeface="+mn-ea"/>
                          <a:cs typeface="Times New Roman" panose="02020603050405020304" pitchFamily="18" charset="0"/>
                        </a:rPr>
                        <a:t>torsinA</a:t>
                      </a: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 </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515489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muscle contraction</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2317008, 1867195, 34189496, 33468570, 23018676, 20223934,26183317, 23840813, , 36329866,19457118, 17129379, 21818381,24627482, 27448549, 33468570, 34189496, 24627482, 36329866, 26183317</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Idiopathic torsion dystonia (ITD) is a neurological disorder characterized by sustained muscle contractions that appear as twisting movements of the limbs, trunk, and/or neck, which can progress to abnormal postures. </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78599357"/>
                  </a:ext>
                </a:extLst>
              </a:tr>
              <a:tr h="1221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Headache</a:t>
                      </a:r>
                      <a:endParaRPr lang="en-US" sz="1000" b="0" dirty="0">
                        <a:latin typeface="Times New Roman" panose="02020603050405020304" pitchFamily="18" charset="0"/>
                        <a:cs typeface="Times New Roman" panose="02020603050405020304" pitchFamily="18" charset="0"/>
                      </a:endParaRPr>
                    </a:p>
                  </a:txBody>
                  <a:tcPr anchor="ctr"/>
                </a:tc>
                <a:tc>
                  <a:txBody>
                    <a:bodyPr/>
                    <a:lstStyle/>
                    <a:p>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32195978</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This study contributes to data suggesting that female sex, mild histopathological form, and human leukocyte antigen DQ2 heterozygosity are related to neurological manifestations, and also human leukocyte antigen DQ2 heterozygosity is associated with headache in celiac disease.</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5938817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cellular phenotype</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24931141, 24931141</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Unraveling cellular phenotypes of novel </a:t>
                      </a:r>
                      <a:r>
                        <a:rPr lang="en-US" sz="1000" b="0" i="0" kern="1200" dirty="0" err="1">
                          <a:solidFill>
                            <a:schemeClr val="dk1"/>
                          </a:solidFill>
                          <a:effectLst/>
                          <a:latin typeface="Times New Roman" panose="02020603050405020304" pitchFamily="18" charset="0"/>
                          <a:ea typeface="+mn-ea"/>
                          <a:cs typeface="Times New Roman" panose="02020603050405020304" pitchFamily="18" charset="0"/>
                        </a:rPr>
                        <a:t>TorsinA</a:t>
                      </a: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/TOR1A mutations</a:t>
                      </a:r>
                    </a:p>
                  </a:txBody>
                  <a:tcPr anchor="ctr"/>
                </a:tc>
                <a:extLst>
                  <a:ext uri="{0D108BD9-81ED-4DB2-BD59-A6C34878D82A}">
                    <a16:rowId xmlns:a16="http://schemas.microsoft.com/office/drawing/2014/main" val="388967883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nervous system development</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33616084</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Here, we review critical periods in nervous system development and disease, with an emphasis on the neurodevelopmental disorder DYT1 dystonia. </a:t>
                      </a:r>
                      <a:endParaRPr lang="en-US" sz="10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7049318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response to oxidative stress</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12671990</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These findings are consistent with a relatively rapid covalent modification of </a:t>
                      </a:r>
                      <a:r>
                        <a:rPr lang="en-US" sz="1000" b="0" i="0" kern="1200" dirty="0" err="1">
                          <a:solidFill>
                            <a:schemeClr val="dk1"/>
                          </a:solidFill>
                          <a:effectLst/>
                          <a:latin typeface="Times New Roman" panose="02020603050405020304" pitchFamily="18" charset="0"/>
                          <a:ea typeface="+mn-ea"/>
                          <a:cs typeface="Times New Roman" panose="02020603050405020304" pitchFamily="18" charset="0"/>
                        </a:rPr>
                        <a:t>torsinA</a:t>
                      </a: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 in response to oxidative stress causing a change in state.</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88179300"/>
                  </a:ext>
                </a:extLst>
              </a:tr>
              <a:tr h="0">
                <a:tc>
                  <a:txBody>
                    <a:bodyPr/>
                    <a:lstStyle/>
                    <a:p>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response to stress</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18267263, 19555827, 12671990,</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34398825, 34398825</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Although the exact function of </a:t>
                      </a:r>
                      <a:r>
                        <a:rPr lang="en-US" sz="1000" b="0" i="0" kern="1200" dirty="0" err="1">
                          <a:solidFill>
                            <a:schemeClr val="dk1"/>
                          </a:solidFill>
                          <a:effectLst/>
                          <a:latin typeface="Times New Roman" panose="02020603050405020304" pitchFamily="18" charset="0"/>
                          <a:ea typeface="+mn-ea"/>
                          <a:cs typeface="Times New Roman" panose="02020603050405020304" pitchFamily="18" charset="0"/>
                        </a:rPr>
                        <a:t>torsinA</a:t>
                      </a: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 remains elusive, evidence suggests aberrant localization and interaction of mutated protein; this may result in an abnormal response to stress or interference with cytoskeletal events and the development of neuronal brain pathways. </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155109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autosomal dominant inheritance</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2309703, 1347197, 25402387,17956903, 11940688, 29396174, ,12821514, 8894706</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Segregation analysis of idiopathic torsion dystonia in Ashkenazi Jews suggests autosomal dominant inheritance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030699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protein processing</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23967309, 17428918 </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Although recent studies using cultured cells suggest that </a:t>
                      </a:r>
                      <a:r>
                        <a:rPr lang="en-US" sz="1000" b="0" i="0" kern="1200" dirty="0" err="1">
                          <a:solidFill>
                            <a:schemeClr val="dk1"/>
                          </a:solidFill>
                          <a:effectLst/>
                          <a:latin typeface="Times New Roman" panose="02020603050405020304" pitchFamily="18" charset="0"/>
                          <a:ea typeface="+mn-ea"/>
                          <a:cs typeface="Times New Roman" panose="02020603050405020304" pitchFamily="18" charset="0"/>
                        </a:rPr>
                        <a:t>torsinA</a:t>
                      </a: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 contributes to protein processing in the secretory pathway, endocytosis, and the stability of synaptic proteins, the nature of how this mutation affects synaptic transmission remains unclear. </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6833389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depression</a:t>
                      </a:r>
                      <a:endParaRPr lang="en-US" sz="1000" b="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15326234, 36417958, 33991565, 34398825, 36417958, 34398825, 33991565</a:t>
                      </a:r>
                      <a:r>
                        <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txBody>
                  <a:tcPr anchor="ct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000" b="0" i="0" kern="1200" dirty="0">
                          <a:solidFill>
                            <a:schemeClr val="dk1"/>
                          </a:solidFill>
                          <a:effectLst/>
                          <a:latin typeface="Times New Roman" panose="02020603050405020304" pitchFamily="18" charset="0"/>
                          <a:ea typeface="+mn-ea"/>
                          <a:cs typeface="Times New Roman" panose="02020603050405020304" pitchFamily="18" charset="0"/>
                        </a:rPr>
                        <a:t>Increased risk for recurrent major depression in DYT1 dystonia mutation carriers</a:t>
                      </a:r>
                    </a:p>
                  </a:txBody>
                  <a:tcPr anchor="ctr"/>
                </a:tc>
                <a:extLst>
                  <a:ext uri="{0D108BD9-81ED-4DB2-BD59-A6C34878D82A}">
                    <a16:rowId xmlns:a16="http://schemas.microsoft.com/office/drawing/2014/main" val="1758254582"/>
                  </a:ext>
                </a:extLst>
              </a:tr>
            </a:tbl>
          </a:graphicData>
        </a:graphic>
      </p:graphicFrame>
      <p:sp>
        <p:nvSpPr>
          <p:cNvPr id="4" name="TextBox 3">
            <a:extLst>
              <a:ext uri="{FF2B5EF4-FFF2-40B4-BE49-F238E27FC236}">
                <a16:creationId xmlns:a16="http://schemas.microsoft.com/office/drawing/2014/main" id="{9B0668DE-6453-2EAE-25E7-533D67616F81}"/>
              </a:ext>
            </a:extLst>
          </p:cNvPr>
          <p:cNvSpPr txBox="1"/>
          <p:nvPr/>
        </p:nvSpPr>
        <p:spPr>
          <a:xfrm>
            <a:off x="656430" y="179443"/>
            <a:ext cx="10879137"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S</a:t>
            </a:r>
            <a:r>
              <a:rPr lang="en-US" sz="2800" b="1" dirty="0">
                <a:effectLst/>
                <a:latin typeface="Times New Roman" panose="02020603050405020304" pitchFamily="18" charset="0"/>
                <a:cs typeface="Times New Roman" panose="02020603050405020304" pitchFamily="18" charset="0"/>
              </a:rPr>
              <a:t>cientific evidence identification for the enriched biological terms</a:t>
            </a:r>
            <a:endParaRPr lang="en-US" sz="2800" b="1" dirty="0"/>
          </a:p>
        </p:txBody>
      </p:sp>
    </p:spTree>
    <p:extLst>
      <p:ext uri="{BB962C8B-B14F-4D97-AF65-F5344CB8AC3E}">
        <p14:creationId xmlns:p14="http://schemas.microsoft.com/office/powerpoint/2010/main" val="2289783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30B7A91-0B1E-EDD9-1F2F-7494EF47264E}"/>
              </a:ext>
            </a:extLst>
          </p:cNvPr>
          <p:cNvGraphicFramePr>
            <a:graphicFrameLocks noGrp="1"/>
          </p:cNvGraphicFramePr>
          <p:nvPr>
            <p:extLst>
              <p:ext uri="{D42A27DB-BD31-4B8C-83A1-F6EECF244321}">
                <p14:modId xmlns:p14="http://schemas.microsoft.com/office/powerpoint/2010/main" val="650964015"/>
              </p:ext>
            </p:extLst>
          </p:nvPr>
        </p:nvGraphicFramePr>
        <p:xfrm>
          <a:off x="1465940" y="3893304"/>
          <a:ext cx="9796274" cy="2630419"/>
        </p:xfrm>
        <a:graphic>
          <a:graphicData uri="http://schemas.openxmlformats.org/drawingml/2006/table">
            <a:tbl>
              <a:tblPr firstRow="1" bandRow="1">
                <a:tableStyleId>{5C22544A-7EE6-4342-B048-85BDC9FD1C3A}</a:tableStyleId>
              </a:tblPr>
              <a:tblGrid>
                <a:gridCol w="1675821">
                  <a:extLst>
                    <a:ext uri="{9D8B030D-6E8A-4147-A177-3AD203B41FA5}">
                      <a16:colId xmlns:a16="http://schemas.microsoft.com/office/drawing/2014/main" val="907107134"/>
                    </a:ext>
                  </a:extLst>
                </a:gridCol>
                <a:gridCol w="1675821">
                  <a:extLst>
                    <a:ext uri="{9D8B030D-6E8A-4147-A177-3AD203B41FA5}">
                      <a16:colId xmlns:a16="http://schemas.microsoft.com/office/drawing/2014/main" val="2455598752"/>
                    </a:ext>
                  </a:extLst>
                </a:gridCol>
                <a:gridCol w="1675821">
                  <a:extLst>
                    <a:ext uri="{9D8B030D-6E8A-4147-A177-3AD203B41FA5}">
                      <a16:colId xmlns:a16="http://schemas.microsoft.com/office/drawing/2014/main" val="519348074"/>
                    </a:ext>
                  </a:extLst>
                </a:gridCol>
                <a:gridCol w="3562692">
                  <a:extLst>
                    <a:ext uri="{9D8B030D-6E8A-4147-A177-3AD203B41FA5}">
                      <a16:colId xmlns:a16="http://schemas.microsoft.com/office/drawing/2014/main" val="3548709763"/>
                    </a:ext>
                  </a:extLst>
                </a:gridCol>
                <a:gridCol w="1206119">
                  <a:extLst>
                    <a:ext uri="{9D8B030D-6E8A-4147-A177-3AD203B41FA5}">
                      <a16:colId xmlns:a16="http://schemas.microsoft.com/office/drawing/2014/main" val="3499892906"/>
                    </a:ext>
                  </a:extLst>
                </a:gridCol>
              </a:tblGrid>
              <a:tr h="5220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Times New Roman" panose="02020603050405020304" pitchFamily="18" charset="0"/>
                          <a:ea typeface="+mn-ea"/>
                          <a:cs typeface="Times New Roman" panose="02020603050405020304" pitchFamily="18" charset="0"/>
                        </a:rPr>
                        <a:t>Enriched </a:t>
                      </a:r>
                      <a:r>
                        <a:rPr lang="en-US" sz="1600" b="1" dirty="0">
                          <a:solidFill>
                            <a:schemeClr val="bg1"/>
                          </a:solidFill>
                          <a:latin typeface="Times New Roman" panose="02020603050405020304" pitchFamily="18" charset="0"/>
                          <a:cs typeface="Times New Roman" panose="02020603050405020304" pitchFamily="18" charset="0"/>
                        </a:rPr>
                        <a:t>Biological Terms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Genes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Compounds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Times New Roman" panose="02020603050405020304" pitchFamily="18" charset="0"/>
                          <a:cs typeface="Times New Roman" panose="02020603050405020304" pitchFamily="18" charset="0"/>
                        </a:rPr>
                        <a:t>Example of Co-occurrence in sentences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dirty="0" err="1">
                          <a:solidFill>
                            <a:schemeClr val="bg1"/>
                          </a:solidFill>
                          <a:latin typeface="Times New Roman" panose="02020603050405020304" pitchFamily="18" charset="0"/>
                          <a:ea typeface="+mn-ea"/>
                          <a:cs typeface="Times New Roman" panose="02020603050405020304" pitchFamily="18" charset="0"/>
                        </a:rPr>
                        <a:t>Pubmed</a:t>
                      </a:r>
                      <a:r>
                        <a:rPr lang="en-US" sz="1600" b="1" kern="1200" dirty="0">
                          <a:solidFill>
                            <a:schemeClr val="bg1"/>
                          </a:solidFill>
                          <a:latin typeface="Times New Roman" panose="02020603050405020304" pitchFamily="18" charset="0"/>
                          <a:ea typeface="+mn-ea"/>
                          <a:cs typeface="Times New Roman" panose="02020603050405020304" pitchFamily="18" charset="0"/>
                        </a:rPr>
                        <a:t> ID</a:t>
                      </a:r>
                    </a:p>
                  </a:txBody>
                  <a:tcPr anchor="ctr"/>
                </a:tc>
                <a:extLst>
                  <a:ext uri="{0D108BD9-81ED-4DB2-BD59-A6C34878D82A}">
                    <a16:rowId xmlns:a16="http://schemas.microsoft.com/office/drawing/2014/main" val="2410535141"/>
                  </a:ext>
                </a:extLst>
              </a:tr>
              <a:tr h="58825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Cell cycle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CDC25B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NCGC00602080</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Common themes in the cellular biology of dystonia include G1/S cell cycle control, monoaminergic neurotransmission, mitochondrial dysfunction, and the neuronal stress response. </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22989765</a:t>
                      </a:r>
                    </a:p>
                  </a:txBody>
                  <a:tcPr anchor="ctr"/>
                </a:tc>
                <a:extLst>
                  <a:ext uri="{0D108BD9-81ED-4DB2-BD59-A6C34878D82A}">
                    <a16:rowId xmlns:a16="http://schemas.microsoft.com/office/drawing/2014/main" val="453460467"/>
                  </a:ext>
                </a:extLst>
              </a:tr>
              <a:tr h="672296">
                <a:tc vMerge="1">
                  <a:txBody>
                    <a:bodyPr/>
                    <a:lstStyle/>
                    <a:p>
                      <a:endParaRP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CDC25C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NCGC00685598, NCGC00685517,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NCGC00686269</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anchor="ctr"/>
                </a:tc>
                <a:tc vMerge="1">
                  <a:txBody>
                    <a:bodyPr/>
                    <a:lstStyle/>
                    <a:p>
                      <a:endParaRPr dirty="0"/>
                    </a:p>
                  </a:txBody>
                  <a:tcPr anchor="ctr"/>
                </a:tc>
                <a:tc vMerge="1">
                  <a:txBody>
                    <a:bodyPr/>
                    <a:lstStyle/>
                    <a:p>
                      <a:endParaRPr dirty="0"/>
                    </a:p>
                  </a:txBody>
                  <a:tcPr anchor="ctr"/>
                </a:tc>
                <a:extLst>
                  <a:ext uri="{0D108BD9-81ED-4DB2-BD59-A6C34878D82A}">
                    <a16:rowId xmlns:a16="http://schemas.microsoft.com/office/drawing/2014/main" val="509428530"/>
                  </a:ext>
                </a:extLst>
              </a:tr>
              <a:tr h="162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Long-term depression</a:t>
                      </a:r>
                      <a:endParaRPr lang="en-US" altLang="en-US" sz="1400" b="0" i="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LYN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NCGC00602080, NCGC00685517 </a:t>
                      </a:r>
                      <a:endParaRPr lang="en-US" sz="1400" b="0" i="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Rescue of striatal long-term depression by chronic mGlu5 receptor negative allosteric modulation in distinct dystonia models.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33991565</a:t>
                      </a:r>
                    </a:p>
                  </a:txBody>
                  <a:tcPr anchor="ctr"/>
                </a:tc>
                <a:extLst>
                  <a:ext uri="{0D108BD9-81ED-4DB2-BD59-A6C34878D82A}">
                    <a16:rowId xmlns:a16="http://schemas.microsoft.com/office/drawing/2014/main" val="4251548953"/>
                  </a:ext>
                </a:extLst>
              </a:tr>
            </a:tbl>
          </a:graphicData>
        </a:graphic>
      </p:graphicFrame>
      <p:graphicFrame>
        <p:nvGraphicFramePr>
          <p:cNvPr id="9" name="Table 8">
            <a:extLst>
              <a:ext uri="{FF2B5EF4-FFF2-40B4-BE49-F238E27FC236}">
                <a16:creationId xmlns:a16="http://schemas.microsoft.com/office/drawing/2014/main" id="{76791704-CEF2-E611-AB6C-70783AC188F1}"/>
              </a:ext>
            </a:extLst>
          </p:cNvPr>
          <p:cNvGraphicFramePr>
            <a:graphicFrameLocks noGrp="1"/>
          </p:cNvGraphicFramePr>
          <p:nvPr>
            <p:extLst>
              <p:ext uri="{D42A27DB-BD31-4B8C-83A1-F6EECF244321}">
                <p14:modId xmlns:p14="http://schemas.microsoft.com/office/powerpoint/2010/main" val="2632112828"/>
              </p:ext>
            </p:extLst>
          </p:nvPr>
        </p:nvGraphicFramePr>
        <p:xfrm>
          <a:off x="3709012" y="2308741"/>
          <a:ext cx="5006522" cy="1250950"/>
        </p:xfrm>
        <a:graphic>
          <a:graphicData uri="http://schemas.openxmlformats.org/drawingml/2006/table">
            <a:tbl>
              <a:tblPr firstRow="1" bandRow="1">
                <a:tableStyleId>{5C22544A-7EE6-4342-B048-85BDC9FD1C3A}</a:tableStyleId>
              </a:tblPr>
              <a:tblGrid>
                <a:gridCol w="1703545">
                  <a:extLst>
                    <a:ext uri="{9D8B030D-6E8A-4147-A177-3AD203B41FA5}">
                      <a16:colId xmlns:a16="http://schemas.microsoft.com/office/drawing/2014/main" val="907107134"/>
                    </a:ext>
                  </a:extLst>
                </a:gridCol>
                <a:gridCol w="3302977">
                  <a:extLst>
                    <a:ext uri="{9D8B030D-6E8A-4147-A177-3AD203B41FA5}">
                      <a16:colId xmlns:a16="http://schemas.microsoft.com/office/drawing/2014/main" val="3158115959"/>
                    </a:ext>
                  </a:extLst>
                </a:gridCol>
              </a:tblGrid>
              <a:tr h="0">
                <a:tc>
                  <a:txBody>
                    <a:bodyPr/>
                    <a:lstStyle/>
                    <a:p>
                      <a:pPr algn="ctr" fontAlgn="b"/>
                      <a:r>
                        <a:rPr lang="en-US" sz="1600" b="1" kern="1200" dirty="0">
                          <a:solidFill>
                            <a:schemeClr val="bg1"/>
                          </a:solidFill>
                          <a:latin typeface="Times New Roman" panose="02020603050405020304" pitchFamily="18" charset="0"/>
                          <a:ea typeface="+mn-ea"/>
                          <a:cs typeface="Times New Roman" panose="02020603050405020304" pitchFamily="18" charset="0"/>
                        </a:rPr>
                        <a:t>Compounds</a:t>
                      </a:r>
                    </a:p>
                  </a:txBody>
                  <a:tcPr marL="6350" marR="6350" marT="6350" marB="0" anchor="ctr"/>
                </a:tc>
                <a:tc>
                  <a:txBody>
                    <a:bodyPr/>
                    <a:lstStyle/>
                    <a:p>
                      <a:pPr algn="ctr" fontAlgn="b"/>
                      <a:r>
                        <a:rPr lang="en-US" sz="1600" b="1" kern="1200" dirty="0">
                          <a:solidFill>
                            <a:schemeClr val="bg1"/>
                          </a:solidFill>
                          <a:latin typeface="Times New Roman" panose="02020603050405020304" pitchFamily="18" charset="0"/>
                          <a:ea typeface="+mn-ea"/>
                          <a:cs typeface="Times New Roman" panose="02020603050405020304" pitchFamily="18" charset="0"/>
                        </a:rPr>
                        <a:t>Number of Enriched Terms</a:t>
                      </a:r>
                    </a:p>
                  </a:txBody>
                  <a:tcPr marL="6350" marR="6350" marT="6350" marB="0" anchor="ctr"/>
                </a:tc>
                <a:extLst>
                  <a:ext uri="{0D108BD9-81ED-4DB2-BD59-A6C34878D82A}">
                    <a16:rowId xmlns:a16="http://schemas.microsoft.com/office/drawing/2014/main" val="2410535141"/>
                  </a:ext>
                </a:extLst>
              </a:tr>
              <a:tr h="0">
                <a:tc>
                  <a:txBody>
                    <a:bodyPr/>
                    <a:lstStyle/>
                    <a:p>
                      <a:pPr algn="ctr"/>
                      <a:r>
                        <a:rPr lang="en-US" sz="1600" dirty="0"/>
                        <a:t>NCGC00602080</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36</a:t>
                      </a:r>
                    </a:p>
                  </a:txBody>
                  <a:tcPr marL="6350" marR="6350" marT="6350" marB="0" anchor="b"/>
                </a:tc>
                <a:extLst>
                  <a:ext uri="{0D108BD9-81ED-4DB2-BD59-A6C34878D82A}">
                    <a16:rowId xmlns:a16="http://schemas.microsoft.com/office/drawing/2014/main" val="3653843765"/>
                  </a:ext>
                </a:extLst>
              </a:tr>
              <a:tr h="0">
                <a:tc>
                  <a:txBody>
                    <a:bodyPr/>
                    <a:lstStyle/>
                    <a:p>
                      <a:pPr algn="ctr"/>
                      <a:r>
                        <a:rPr lang="en-US" sz="1600" dirty="0"/>
                        <a:t>NCGC00685598</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28</a:t>
                      </a:r>
                    </a:p>
                  </a:txBody>
                  <a:tcPr marL="6350" marR="6350" marT="6350" marB="0" anchor="b"/>
                </a:tc>
                <a:extLst>
                  <a:ext uri="{0D108BD9-81ED-4DB2-BD59-A6C34878D82A}">
                    <a16:rowId xmlns:a16="http://schemas.microsoft.com/office/drawing/2014/main" val="1811673076"/>
                  </a:ext>
                </a:extLst>
              </a:tr>
              <a:tr h="0">
                <a:tc>
                  <a:txBody>
                    <a:bodyPr/>
                    <a:lstStyle/>
                    <a:p>
                      <a:pPr algn="ctr" rtl="0" fontAlgn="b"/>
                      <a:r>
                        <a:rPr lang="en-US" sz="1600" dirty="0"/>
                        <a:t>NCGC00685517</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34</a:t>
                      </a:r>
                    </a:p>
                  </a:txBody>
                  <a:tcPr marL="6350" marR="6350" marT="6350" marB="0" anchor="b"/>
                </a:tc>
                <a:extLst>
                  <a:ext uri="{0D108BD9-81ED-4DB2-BD59-A6C34878D82A}">
                    <a16:rowId xmlns:a16="http://schemas.microsoft.com/office/drawing/2014/main" val="277463877"/>
                  </a:ext>
                </a:extLst>
              </a:tr>
              <a:tr h="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dirty="0"/>
                        <a:t>NCGC00686269</a:t>
                      </a:r>
                    </a:p>
                  </a:txBody>
                  <a:tcPr marL="6350" marR="6350" marT="6350" marB="0" anchor="b"/>
                </a:tc>
                <a:tc>
                  <a:txBody>
                    <a:bodyPr/>
                    <a:lstStyle/>
                    <a:p>
                      <a:pPr algn="ctr"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25</a:t>
                      </a:r>
                    </a:p>
                  </a:txBody>
                  <a:tcPr marL="6350" marR="6350" marT="6350" marB="0" anchor="b"/>
                </a:tc>
                <a:extLst>
                  <a:ext uri="{0D108BD9-81ED-4DB2-BD59-A6C34878D82A}">
                    <a16:rowId xmlns:a16="http://schemas.microsoft.com/office/drawing/2014/main" val="489034198"/>
                  </a:ext>
                </a:extLst>
              </a:tr>
            </a:tbl>
          </a:graphicData>
        </a:graphic>
      </p:graphicFrame>
      <p:sp>
        <p:nvSpPr>
          <p:cNvPr id="10" name="TextBox 9">
            <a:extLst>
              <a:ext uri="{FF2B5EF4-FFF2-40B4-BE49-F238E27FC236}">
                <a16:creationId xmlns:a16="http://schemas.microsoft.com/office/drawing/2014/main" id="{CCFDC334-D4C4-2E99-6A8B-3B1BB4E13C24}"/>
              </a:ext>
            </a:extLst>
          </p:cNvPr>
          <p:cNvSpPr txBox="1"/>
          <p:nvPr/>
        </p:nvSpPr>
        <p:spPr>
          <a:xfrm>
            <a:off x="786631" y="1146209"/>
            <a:ext cx="11154891"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33333"/>
                </a:solidFill>
                <a:highlight>
                  <a:srgbClr val="FFFFFF"/>
                </a:highlight>
                <a:latin typeface="Helvetica Neue" panose="02000503000000020004"/>
              </a:rPr>
              <a:t>Genes predicted from Super-PRED for each compound were applied for enrichment analysis</a:t>
            </a:r>
          </a:p>
          <a:p>
            <a:pPr marL="285750" indent="-285750">
              <a:buFont typeface="Arial" panose="020B0604020202020204" pitchFamily="34" charset="0"/>
              <a:buChar char="•"/>
            </a:pPr>
            <a:r>
              <a:rPr lang="en-US" dirty="0">
                <a:solidFill>
                  <a:srgbClr val="333333"/>
                </a:solidFill>
                <a:highlight>
                  <a:srgbClr val="FFFFFF"/>
                </a:highlight>
                <a:latin typeface="Helvetica Neue" panose="02000503000000020004"/>
              </a:rPr>
              <a:t>KEGG was selected as the pathway database </a:t>
            </a:r>
          </a:p>
          <a:p>
            <a:pPr marL="285750" indent="-285750">
              <a:buFont typeface="Arial" panose="020B0604020202020204" pitchFamily="34" charset="0"/>
              <a:buChar char="•"/>
            </a:pPr>
            <a:r>
              <a:rPr lang="en-US" dirty="0">
                <a:solidFill>
                  <a:srgbClr val="333333"/>
                </a:solidFill>
                <a:highlight>
                  <a:srgbClr val="FFFFFF"/>
                </a:highlight>
                <a:latin typeface="Helvetica Neue" panose="02000503000000020004"/>
              </a:rPr>
              <a:t>123</a:t>
            </a:r>
            <a:r>
              <a:rPr lang="en-US" b="0" i="0" dirty="0">
                <a:solidFill>
                  <a:srgbClr val="333333"/>
                </a:solidFill>
                <a:effectLst/>
                <a:highlight>
                  <a:srgbClr val="FFFFFF"/>
                </a:highlight>
                <a:latin typeface="Helvetica Neue" panose="02000503000000020004"/>
              </a:rPr>
              <a:t> enriched biological terms </a:t>
            </a:r>
            <a:r>
              <a:rPr lang="en-US" dirty="0">
                <a:solidFill>
                  <a:srgbClr val="333333"/>
                </a:solidFill>
                <a:highlight>
                  <a:srgbClr val="FFFFFF"/>
                </a:highlight>
                <a:latin typeface="Helvetica Neue" panose="02000503000000020004"/>
              </a:rPr>
              <a:t>were identified</a:t>
            </a:r>
            <a:endParaRPr lang="en-US" b="0" i="0" dirty="0">
              <a:solidFill>
                <a:srgbClr val="333333"/>
              </a:solidFill>
              <a:effectLst/>
              <a:highlight>
                <a:srgbClr val="FFFFFF"/>
              </a:highlight>
              <a:latin typeface="Helvetica Neue" panose="02000503000000020004"/>
            </a:endParaRPr>
          </a:p>
        </p:txBody>
      </p:sp>
      <p:sp>
        <p:nvSpPr>
          <p:cNvPr id="3" name="TextBox 2">
            <a:extLst>
              <a:ext uri="{FF2B5EF4-FFF2-40B4-BE49-F238E27FC236}">
                <a16:creationId xmlns:a16="http://schemas.microsoft.com/office/drawing/2014/main" id="{8A9F9008-1755-3286-0130-D8AB2BBB8841}"/>
              </a:ext>
            </a:extLst>
          </p:cNvPr>
          <p:cNvSpPr txBox="1"/>
          <p:nvPr/>
        </p:nvSpPr>
        <p:spPr>
          <a:xfrm>
            <a:off x="132776" y="290056"/>
            <a:ext cx="11926447" cy="461665"/>
          </a:xfrm>
          <a:prstGeom prst="rect">
            <a:avLst/>
          </a:prstGeom>
          <a:noFill/>
        </p:spPr>
        <p:txBody>
          <a:bodyPr wrap="square">
            <a:spAutoFit/>
          </a:bodyPr>
          <a:lstStyle/>
          <a:p>
            <a:pPr algn="ctr"/>
            <a:r>
              <a:rPr lang="en-US" sz="2400" b="1" i="0" dirty="0">
                <a:solidFill>
                  <a:srgbClr val="333333"/>
                </a:solidFill>
                <a:effectLst/>
                <a:highlight>
                  <a:srgbClr val="FFFFFF"/>
                </a:highlight>
                <a:latin typeface="Helvetica Neue" panose="02000503000000020004"/>
              </a:rPr>
              <a:t>123 enriched biological terms are enriched for genes from Super PRED</a:t>
            </a:r>
            <a:endParaRPr lang="en-US" sz="2400" b="1" dirty="0">
              <a:solidFill>
                <a:srgbClr val="333333"/>
              </a:solidFill>
              <a:highlight>
                <a:srgbClr val="FFFFFF"/>
              </a:highlight>
              <a:latin typeface="Helvetica Neue" panose="02000503000000020004"/>
            </a:endParaRPr>
          </a:p>
        </p:txBody>
      </p:sp>
    </p:spTree>
    <p:extLst>
      <p:ext uri="{BB962C8B-B14F-4D97-AF65-F5344CB8AC3E}">
        <p14:creationId xmlns:p14="http://schemas.microsoft.com/office/powerpoint/2010/main" val="1461131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63B746-2A08-D332-912D-5890A7AA13AA}"/>
              </a:ext>
            </a:extLst>
          </p:cNvPr>
          <p:cNvSpPr txBox="1"/>
          <p:nvPr/>
        </p:nvSpPr>
        <p:spPr>
          <a:xfrm>
            <a:off x="357903" y="191719"/>
            <a:ext cx="11398102"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Enriched pathways based on all genes from Super-PRED</a:t>
            </a:r>
            <a:endParaRPr lang="en-US" sz="2800" dirty="0"/>
          </a:p>
        </p:txBody>
      </p:sp>
      <p:pic>
        <p:nvPicPr>
          <p:cNvPr id="4" name="Picture 3" descr="A screenshot of a computer&#10;&#10;Description automatically generated">
            <a:extLst>
              <a:ext uri="{FF2B5EF4-FFF2-40B4-BE49-F238E27FC236}">
                <a16:creationId xmlns:a16="http://schemas.microsoft.com/office/drawing/2014/main" id="{3947DC4C-A450-8C19-48D8-FBF8CF9978C6}"/>
              </a:ext>
            </a:extLst>
          </p:cNvPr>
          <p:cNvPicPr>
            <a:picLocks noChangeAspect="1"/>
          </p:cNvPicPr>
          <p:nvPr/>
        </p:nvPicPr>
        <p:blipFill>
          <a:blip r:embed="rId4"/>
          <a:stretch>
            <a:fillRect/>
          </a:stretch>
        </p:blipFill>
        <p:spPr>
          <a:xfrm>
            <a:off x="584406" y="1348996"/>
            <a:ext cx="11359056" cy="4178511"/>
          </a:xfrm>
          <a:prstGeom prst="rect">
            <a:avLst/>
          </a:prstGeom>
        </p:spPr>
      </p:pic>
      <p:sp>
        <p:nvSpPr>
          <p:cNvPr id="7" name="TextBox 6">
            <a:extLst>
              <a:ext uri="{FF2B5EF4-FFF2-40B4-BE49-F238E27FC236}">
                <a16:creationId xmlns:a16="http://schemas.microsoft.com/office/drawing/2014/main" id="{CBA3F046-62B8-7227-A563-808D0CE25410}"/>
              </a:ext>
            </a:extLst>
          </p:cNvPr>
          <p:cNvSpPr txBox="1"/>
          <p:nvPr/>
        </p:nvSpPr>
        <p:spPr>
          <a:xfrm>
            <a:off x="765400" y="838050"/>
            <a:ext cx="1058310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33333"/>
                </a:solidFill>
                <a:highlight>
                  <a:srgbClr val="FFFFFF"/>
                </a:highlight>
                <a:latin typeface="Helvetica Neue" panose="02000503000000020004"/>
              </a:rPr>
              <a:t>Total 190 unique genes predicted by Super-PRED for enrichment analysis</a:t>
            </a:r>
          </a:p>
        </p:txBody>
      </p:sp>
      <p:sp>
        <p:nvSpPr>
          <p:cNvPr id="8" name="TextBox 7">
            <a:extLst>
              <a:ext uri="{FF2B5EF4-FFF2-40B4-BE49-F238E27FC236}">
                <a16:creationId xmlns:a16="http://schemas.microsoft.com/office/drawing/2014/main" id="{9DB3A40E-3F35-CBB5-700D-D57637E91781}"/>
              </a:ext>
            </a:extLst>
          </p:cNvPr>
          <p:cNvSpPr txBox="1"/>
          <p:nvPr/>
        </p:nvSpPr>
        <p:spPr>
          <a:xfrm>
            <a:off x="765400" y="5696784"/>
            <a:ext cx="10433198" cy="646331"/>
          </a:xfrm>
          <a:prstGeom prst="rect">
            <a:avLst/>
          </a:prstGeom>
          <a:noFill/>
        </p:spPr>
        <p:txBody>
          <a:bodyPr wrap="square">
            <a:spAutoFit/>
          </a:bodyPr>
          <a:lstStyle/>
          <a:p>
            <a:pPr marL="285750" indent="-285750">
              <a:buFont typeface="Wingdings" panose="05000000000000000000" pitchFamily="2" charset="2"/>
              <a:buChar char="q"/>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Insulin resistance, Adipocytokine signaling pathway, and central carbon metabolism cancer are the most enriched biological terms.</a:t>
            </a:r>
            <a:endParaRPr lang="en-US" dirty="0"/>
          </a:p>
        </p:txBody>
      </p:sp>
    </p:spTree>
    <p:extLst>
      <p:ext uri="{BB962C8B-B14F-4D97-AF65-F5344CB8AC3E}">
        <p14:creationId xmlns:p14="http://schemas.microsoft.com/office/powerpoint/2010/main" val="251208333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E3D01E-2F78-8B35-6F82-19E24FCEEDF6}"/>
              </a:ext>
            </a:extLst>
          </p:cNvPr>
          <p:cNvSpPr txBox="1"/>
          <p:nvPr/>
        </p:nvSpPr>
        <p:spPr>
          <a:xfrm>
            <a:off x="934973" y="318254"/>
            <a:ext cx="10059091" cy="584775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Summary of the first approach</a:t>
            </a:r>
          </a:p>
          <a:p>
            <a:endParaRPr lang="en-US"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dirty="0"/>
              <a:t>SLC2A1, CDC25C, LYN, and ACHE are important genes based on scientific evidence. All of them have a prediction probability above 60% with model accuracy above 75%.</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Each of the compounds NCGC00685517, NCGC00602080, and NCGC00686269 includes three of these genes, while NCGC00685598 includes two genes from SLC2A1, CDC25C, LYN, and ACHE.</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Muscle contraction, response to stress, autosomal dominant inheritance, and depression are the most important enriched biological terms based on scientific evidence.</a:t>
            </a:r>
          </a:p>
          <a:p>
            <a:pPr marL="285750" indent="-285750">
              <a:buFont typeface="Wingdings" panose="05000000000000000000" pitchFamily="2" charset="2"/>
              <a:buChar char="q"/>
            </a:pPr>
            <a:endParaRPr lang="en-US" dirty="0"/>
          </a:p>
          <a:p>
            <a:endParaRPr lang="en-US" dirty="0"/>
          </a:p>
        </p:txBody>
      </p:sp>
    </p:spTree>
    <p:extLst>
      <p:ext uri="{BB962C8B-B14F-4D97-AF65-F5344CB8AC3E}">
        <p14:creationId xmlns:p14="http://schemas.microsoft.com/office/powerpoint/2010/main" val="146522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EDEDE5-FE4C-F145-D142-AF142A1DBB58}"/>
              </a:ext>
            </a:extLst>
          </p:cNvPr>
          <p:cNvSpPr txBox="1"/>
          <p:nvPr/>
        </p:nvSpPr>
        <p:spPr>
          <a:xfrm>
            <a:off x="4127675" y="2504941"/>
            <a:ext cx="3567291" cy="1477328"/>
          </a:xfrm>
          <a:prstGeom prst="rect">
            <a:avLst/>
          </a:prstGeom>
          <a:noFill/>
          <a:ln>
            <a:solidFill>
              <a:schemeClr val="tx1"/>
            </a:solidFill>
          </a:ln>
        </p:spPr>
        <p:txBody>
          <a:bodyPr wrap="square" rtlCol="0">
            <a:spAutoFit/>
          </a:bodyPr>
          <a:lstStyle/>
          <a:p>
            <a:r>
              <a:rPr lang="en-US" dirty="0">
                <a:solidFill>
                  <a:srgbClr val="212121"/>
                </a:solidFill>
                <a:latin typeface="Times New Roman" panose="02020603050405020304" pitchFamily="18" charset="0"/>
              </a:rPr>
              <a:t>Newly identified</a:t>
            </a:r>
            <a:r>
              <a:rPr lang="en-US" b="0" i="0" u="none" strike="noStrike" dirty="0">
                <a:solidFill>
                  <a:srgbClr val="212121"/>
                </a:solidFill>
                <a:effectLst/>
                <a:latin typeface="Times New Roman" panose="02020603050405020304" pitchFamily="18" charset="0"/>
              </a:rPr>
              <a:t> compounds</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Aptos" panose="02110004020202020204"/>
              </a:rPr>
              <a:t>NCGC00602080-03          </a:t>
            </a:r>
            <a:endParaRPr lang="en-US" sz="1600" dirty="0">
              <a:effectLst/>
              <a:latin typeface="Calibri" panose="020F0502020204030204" pitchFamily="34" charset="0"/>
              <a:ea typeface="Aptos" panose="02110004020202020204"/>
            </a:endParaRP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Aptos" panose="02110004020202020204"/>
              </a:rPr>
              <a:t>NCGC00685598-01   </a:t>
            </a:r>
            <a:endParaRPr lang="en-US" sz="1600" dirty="0">
              <a:effectLst/>
              <a:latin typeface="Calibri" panose="020F0502020204030204" pitchFamily="34" charset="0"/>
              <a:ea typeface="Aptos" panose="02110004020202020204"/>
            </a:endParaRPr>
          </a:p>
          <a:p>
            <a:pPr marL="285750" indent="-285750">
              <a:buFont typeface="Arial" panose="020B0604020202020204" pitchFamily="34" charset="0"/>
              <a:buChar char="•"/>
            </a:pPr>
            <a:r>
              <a:rPr lang="en-US" sz="1800" dirty="0">
                <a:effectLst/>
                <a:latin typeface="Calibri" panose="020F0502020204030204" pitchFamily="34" charset="0"/>
                <a:ea typeface="Aptos" panose="02110004020202020204"/>
              </a:rPr>
              <a:t>NCGC00685517-01     </a:t>
            </a:r>
            <a:endParaRPr lang="en-US" sz="1600" dirty="0">
              <a:effectLst/>
              <a:latin typeface="Calibri" panose="020F0502020204030204" pitchFamily="34" charset="0"/>
              <a:ea typeface="Aptos" panose="02110004020202020204"/>
            </a:endParaRP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Aptos" panose="02110004020202020204"/>
              </a:rPr>
              <a:t>NCGC00686269-01   </a:t>
            </a:r>
            <a:endParaRPr lang="en-US" sz="1600" dirty="0">
              <a:effectLst/>
              <a:latin typeface="Calibri" panose="020F0502020204030204" pitchFamily="34" charset="0"/>
              <a:ea typeface="Aptos" panose="02110004020202020204"/>
            </a:endParaRPr>
          </a:p>
        </p:txBody>
      </p:sp>
      <p:sp>
        <p:nvSpPr>
          <p:cNvPr id="3" name="TextBox 2">
            <a:extLst>
              <a:ext uri="{FF2B5EF4-FFF2-40B4-BE49-F238E27FC236}">
                <a16:creationId xmlns:a16="http://schemas.microsoft.com/office/drawing/2014/main" id="{FD6ACDBE-38E9-94CB-3129-504DD70B04BD}"/>
              </a:ext>
            </a:extLst>
          </p:cNvPr>
          <p:cNvSpPr txBox="1"/>
          <p:nvPr/>
        </p:nvSpPr>
        <p:spPr>
          <a:xfrm>
            <a:off x="5002420" y="5275308"/>
            <a:ext cx="1817802" cy="369332"/>
          </a:xfrm>
          <a:prstGeom prst="rect">
            <a:avLst/>
          </a:prstGeom>
          <a:noFill/>
          <a:ln>
            <a:solidFill>
              <a:schemeClr val="tx1"/>
            </a:solidFill>
          </a:ln>
        </p:spPr>
        <p:txBody>
          <a:bodyPr wrap="square" rtlCol="0">
            <a:spAutoFit/>
          </a:bodyPr>
          <a:lstStyle/>
          <a:p>
            <a:pPr algn="ctr"/>
            <a:r>
              <a:rPr lang="en-US" b="1" i="0" u="none" strike="noStrike" dirty="0">
                <a:solidFill>
                  <a:schemeClr val="accent5"/>
                </a:solidFill>
                <a:effectLst/>
                <a:latin typeface="Times New Roman" panose="02020603050405020304" pitchFamily="18" charset="0"/>
              </a:rPr>
              <a:t>DYT1 dystonia</a:t>
            </a:r>
            <a:endParaRPr lang="en-US" b="1" dirty="0">
              <a:solidFill>
                <a:schemeClr val="accent5"/>
              </a:solidFill>
            </a:endParaRPr>
          </a:p>
        </p:txBody>
      </p:sp>
      <p:sp>
        <p:nvSpPr>
          <p:cNvPr id="13" name="TextBox 12">
            <a:extLst>
              <a:ext uri="{FF2B5EF4-FFF2-40B4-BE49-F238E27FC236}">
                <a16:creationId xmlns:a16="http://schemas.microsoft.com/office/drawing/2014/main" id="{F62EB426-6D32-B4D5-0F04-06EF5353A513}"/>
              </a:ext>
            </a:extLst>
          </p:cNvPr>
          <p:cNvSpPr txBox="1"/>
          <p:nvPr/>
        </p:nvSpPr>
        <p:spPr>
          <a:xfrm>
            <a:off x="4536933" y="888632"/>
            <a:ext cx="2748775" cy="369332"/>
          </a:xfrm>
          <a:prstGeom prst="rect">
            <a:avLst/>
          </a:prstGeom>
          <a:noFill/>
          <a:ln>
            <a:solidFill>
              <a:schemeClr val="tx1"/>
            </a:solidFill>
          </a:ln>
        </p:spPr>
        <p:txBody>
          <a:bodyPr wrap="square">
            <a:spAutoFit/>
          </a:bodyPr>
          <a:lstStyle/>
          <a:p>
            <a:r>
              <a:rPr lang="en-US" b="0" i="0" u="none" strike="noStrike" dirty="0">
                <a:solidFill>
                  <a:srgbClr val="212121"/>
                </a:solidFill>
                <a:effectLst/>
                <a:latin typeface="Calibri" panose="020F0502020204030204" pitchFamily="34" charset="0"/>
              </a:rPr>
              <a:t>Compound CID: 16022698 </a:t>
            </a:r>
            <a:endParaRPr lang="en-US" dirty="0"/>
          </a:p>
        </p:txBody>
      </p:sp>
      <p:cxnSp>
        <p:nvCxnSpPr>
          <p:cNvPr id="17" name="Straight Arrow Connector 16">
            <a:extLst>
              <a:ext uri="{FF2B5EF4-FFF2-40B4-BE49-F238E27FC236}">
                <a16:creationId xmlns:a16="http://schemas.microsoft.com/office/drawing/2014/main" id="{8B6D168A-6ECD-FA01-0E3A-ED87F9FD408B}"/>
              </a:ext>
            </a:extLst>
          </p:cNvPr>
          <p:cNvCxnSpPr>
            <a:cxnSpLocks/>
            <a:stCxn id="13" idx="2"/>
            <a:endCxn id="5" idx="0"/>
          </p:cNvCxnSpPr>
          <p:nvPr/>
        </p:nvCxnSpPr>
        <p:spPr>
          <a:xfrm>
            <a:off x="5911321" y="1257964"/>
            <a:ext cx="0" cy="1246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59FCBED-B4FA-2D20-D742-2BD40859ADD4}"/>
              </a:ext>
            </a:extLst>
          </p:cNvPr>
          <p:cNvCxnSpPr>
            <a:cxnSpLocks/>
            <a:stCxn id="5" idx="2"/>
            <a:endCxn id="3" idx="0"/>
          </p:cNvCxnSpPr>
          <p:nvPr/>
        </p:nvCxnSpPr>
        <p:spPr>
          <a:xfrm>
            <a:off x="5911321" y="3982269"/>
            <a:ext cx="0" cy="1293039"/>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AF88A237-090B-95C7-2186-7D9FC5E48CBB}"/>
              </a:ext>
            </a:extLst>
          </p:cNvPr>
          <p:cNvSpPr txBox="1"/>
          <p:nvPr/>
        </p:nvSpPr>
        <p:spPr>
          <a:xfrm>
            <a:off x="9181526" y="3059668"/>
            <a:ext cx="1782667" cy="369332"/>
          </a:xfrm>
          <a:prstGeom prst="rect">
            <a:avLst/>
          </a:prstGeom>
          <a:noFill/>
          <a:ln>
            <a:solidFill>
              <a:schemeClr val="tx1"/>
            </a:solidFill>
          </a:ln>
        </p:spPr>
        <p:txBody>
          <a:bodyPr wrap="none" rtlCol="0">
            <a:spAutoFit/>
          </a:bodyPr>
          <a:lstStyle/>
          <a:p>
            <a:r>
              <a:rPr lang="en-US" dirty="0"/>
              <a:t>Predicted genes</a:t>
            </a:r>
          </a:p>
        </p:txBody>
      </p:sp>
      <p:pic>
        <p:nvPicPr>
          <p:cNvPr id="24" name="Picture 23">
            <a:extLst>
              <a:ext uri="{FF2B5EF4-FFF2-40B4-BE49-F238E27FC236}">
                <a16:creationId xmlns:a16="http://schemas.microsoft.com/office/drawing/2014/main" id="{F40B8180-20B5-3903-28F0-ABAB1DE73AF8}"/>
              </a:ext>
            </a:extLst>
          </p:cNvPr>
          <p:cNvPicPr>
            <a:picLocks noChangeAspect="1"/>
          </p:cNvPicPr>
          <p:nvPr/>
        </p:nvPicPr>
        <p:blipFill>
          <a:blip r:embed="rId2"/>
          <a:stretch>
            <a:fillRect/>
          </a:stretch>
        </p:blipFill>
        <p:spPr>
          <a:xfrm>
            <a:off x="7585993" y="132982"/>
            <a:ext cx="3378200" cy="1511300"/>
          </a:xfrm>
          <a:prstGeom prst="rect">
            <a:avLst/>
          </a:prstGeom>
        </p:spPr>
      </p:pic>
      <p:cxnSp>
        <p:nvCxnSpPr>
          <p:cNvPr id="26" name="Straight Arrow Connector 25">
            <a:extLst>
              <a:ext uri="{FF2B5EF4-FFF2-40B4-BE49-F238E27FC236}">
                <a16:creationId xmlns:a16="http://schemas.microsoft.com/office/drawing/2014/main" id="{DFF32CA2-6F55-09B8-2746-268D88EA6317}"/>
              </a:ext>
            </a:extLst>
          </p:cNvPr>
          <p:cNvCxnSpPr>
            <a:cxnSpLocks/>
            <a:stCxn id="5" idx="3"/>
            <a:endCxn id="23" idx="1"/>
          </p:cNvCxnSpPr>
          <p:nvPr/>
        </p:nvCxnSpPr>
        <p:spPr>
          <a:xfrm>
            <a:off x="7694966" y="3243605"/>
            <a:ext cx="1486560" cy="7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28CCE46-E862-8795-30BC-E7578662EACA}"/>
              </a:ext>
            </a:extLst>
          </p:cNvPr>
          <p:cNvSpPr txBox="1"/>
          <p:nvPr/>
        </p:nvSpPr>
        <p:spPr>
          <a:xfrm>
            <a:off x="844989" y="3059668"/>
            <a:ext cx="2125903" cy="369332"/>
          </a:xfrm>
          <a:prstGeom prst="rect">
            <a:avLst/>
          </a:prstGeom>
          <a:noFill/>
          <a:ln>
            <a:solidFill>
              <a:schemeClr val="tx1"/>
            </a:solidFill>
          </a:ln>
        </p:spPr>
        <p:txBody>
          <a:bodyPr wrap="none" rtlCol="0">
            <a:spAutoFit/>
          </a:bodyPr>
          <a:lstStyle/>
          <a:p>
            <a:r>
              <a:rPr lang="en-US" dirty="0"/>
              <a:t>Similar compounds</a:t>
            </a:r>
          </a:p>
        </p:txBody>
      </p:sp>
      <p:cxnSp>
        <p:nvCxnSpPr>
          <p:cNvPr id="30" name="Elbow Connector 29">
            <a:extLst>
              <a:ext uri="{FF2B5EF4-FFF2-40B4-BE49-F238E27FC236}">
                <a16:creationId xmlns:a16="http://schemas.microsoft.com/office/drawing/2014/main" id="{9B900CE4-7BD5-9021-6C79-88872CE92F74}"/>
              </a:ext>
            </a:extLst>
          </p:cNvPr>
          <p:cNvCxnSpPr>
            <a:stCxn id="13" idx="1"/>
            <a:endCxn id="28" idx="0"/>
          </p:cNvCxnSpPr>
          <p:nvPr/>
        </p:nvCxnSpPr>
        <p:spPr>
          <a:xfrm rot="10800000" flipV="1">
            <a:off x="1907941" y="1073298"/>
            <a:ext cx="2628992" cy="19863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71B19591-C76B-6FB2-9B10-7917799D6C36}"/>
              </a:ext>
            </a:extLst>
          </p:cNvPr>
          <p:cNvCxnSpPr>
            <a:stCxn id="28" idx="2"/>
            <a:endCxn id="3" idx="1"/>
          </p:cNvCxnSpPr>
          <p:nvPr/>
        </p:nvCxnSpPr>
        <p:spPr>
          <a:xfrm rot="16200000" flipH="1">
            <a:off x="2439693" y="2897247"/>
            <a:ext cx="2030974" cy="3094479"/>
          </a:xfrm>
          <a:prstGeom prst="bentConnector2">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6CD280D8-64CD-0275-02DB-7FB4217F8859}"/>
              </a:ext>
            </a:extLst>
          </p:cNvPr>
          <p:cNvCxnSpPr>
            <a:stCxn id="23" idx="2"/>
            <a:endCxn id="3" idx="3"/>
          </p:cNvCxnSpPr>
          <p:nvPr/>
        </p:nvCxnSpPr>
        <p:spPr>
          <a:xfrm rot="5400000">
            <a:off x="7431054" y="2818168"/>
            <a:ext cx="2030974" cy="3252638"/>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9BF69EC-5856-3254-E359-558B76EF0E5D}"/>
              </a:ext>
            </a:extLst>
          </p:cNvPr>
          <p:cNvSpPr txBox="1"/>
          <p:nvPr/>
        </p:nvSpPr>
        <p:spPr>
          <a:xfrm>
            <a:off x="2144417" y="5138371"/>
            <a:ext cx="2156039" cy="646331"/>
          </a:xfrm>
          <a:prstGeom prst="rect">
            <a:avLst/>
          </a:prstGeom>
          <a:noFill/>
        </p:spPr>
        <p:txBody>
          <a:bodyPr wrap="none" rtlCol="0">
            <a:spAutoFit/>
          </a:bodyPr>
          <a:lstStyle/>
          <a:p>
            <a:pPr marL="285750" indent="-285750">
              <a:buFont typeface="Arial" panose="020B0604020202020204" pitchFamily="34" charset="0"/>
              <a:buChar char="•"/>
            </a:pPr>
            <a:r>
              <a:rPr lang="en-US" dirty="0"/>
              <a:t>Literature search</a:t>
            </a:r>
          </a:p>
          <a:p>
            <a:pPr marL="285750" indent="-285750">
              <a:buFont typeface="Arial" panose="020B0604020202020204" pitchFamily="34" charset="0"/>
              <a:buChar char="•"/>
            </a:pPr>
            <a:r>
              <a:rPr lang="en-US" dirty="0"/>
              <a:t>Prediction</a:t>
            </a:r>
          </a:p>
        </p:txBody>
      </p:sp>
      <p:sp>
        <p:nvSpPr>
          <p:cNvPr id="50" name="TextBox 49">
            <a:extLst>
              <a:ext uri="{FF2B5EF4-FFF2-40B4-BE49-F238E27FC236}">
                <a16:creationId xmlns:a16="http://schemas.microsoft.com/office/drawing/2014/main" id="{59B6C3E8-2E36-A2DE-3F6B-ACCAE7A959CB}"/>
              </a:ext>
            </a:extLst>
          </p:cNvPr>
          <p:cNvSpPr txBox="1"/>
          <p:nvPr/>
        </p:nvSpPr>
        <p:spPr>
          <a:xfrm>
            <a:off x="7729122" y="5119114"/>
            <a:ext cx="2156039" cy="646331"/>
          </a:xfrm>
          <a:prstGeom prst="rect">
            <a:avLst/>
          </a:prstGeom>
          <a:noFill/>
        </p:spPr>
        <p:txBody>
          <a:bodyPr wrap="none" rtlCol="0">
            <a:spAutoFit/>
          </a:bodyPr>
          <a:lstStyle/>
          <a:p>
            <a:pPr marL="285750" indent="-285750">
              <a:buFont typeface="Arial" panose="020B0604020202020204" pitchFamily="34" charset="0"/>
              <a:buChar char="•"/>
            </a:pPr>
            <a:r>
              <a:rPr lang="en-US" dirty="0"/>
              <a:t>Literature search</a:t>
            </a:r>
          </a:p>
          <a:p>
            <a:pPr marL="285750" indent="-285750">
              <a:buFont typeface="Arial" panose="020B0604020202020204" pitchFamily="34" charset="0"/>
              <a:buChar char="•"/>
            </a:pPr>
            <a:r>
              <a:rPr lang="en-US" dirty="0"/>
              <a:t>Prediction</a:t>
            </a:r>
          </a:p>
        </p:txBody>
      </p:sp>
      <p:pic>
        <p:nvPicPr>
          <p:cNvPr id="51" name="Picture 50">
            <a:extLst>
              <a:ext uri="{FF2B5EF4-FFF2-40B4-BE49-F238E27FC236}">
                <a16:creationId xmlns:a16="http://schemas.microsoft.com/office/drawing/2014/main" id="{DDE95C7F-3A1C-00D2-576D-D8E6E0DAEF24}"/>
              </a:ext>
            </a:extLst>
          </p:cNvPr>
          <p:cNvPicPr>
            <a:picLocks noChangeAspect="1"/>
          </p:cNvPicPr>
          <p:nvPr/>
        </p:nvPicPr>
        <p:blipFill>
          <a:blip r:embed="rId3"/>
          <a:stretch>
            <a:fillRect/>
          </a:stretch>
        </p:blipFill>
        <p:spPr>
          <a:xfrm>
            <a:off x="3338720" y="5969368"/>
            <a:ext cx="1663700" cy="584200"/>
          </a:xfrm>
          <a:prstGeom prst="rect">
            <a:avLst/>
          </a:prstGeom>
        </p:spPr>
      </p:pic>
      <p:pic>
        <p:nvPicPr>
          <p:cNvPr id="1026" name="Picture 2" descr="Biomedical Data Translator | National Center for Advancing Translational  Sciences">
            <a:extLst>
              <a:ext uri="{FF2B5EF4-FFF2-40B4-BE49-F238E27FC236}">
                <a16:creationId xmlns:a16="http://schemas.microsoft.com/office/drawing/2014/main" id="{CF6F19DA-435F-BD7E-18BA-1C196CCE5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049" y="5886251"/>
            <a:ext cx="1691888" cy="750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130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62F1-9E0D-17FF-A5D0-211B908F2C1A}"/>
              </a:ext>
            </a:extLst>
          </p:cNvPr>
          <p:cNvSpPr>
            <a:spLocks noGrp="1"/>
          </p:cNvSpPr>
          <p:nvPr>
            <p:ph type="title"/>
          </p:nvPr>
        </p:nvSpPr>
        <p:spPr>
          <a:xfrm>
            <a:off x="1891216" y="1297143"/>
            <a:ext cx="8055672" cy="2852737"/>
          </a:xfrm>
        </p:spPr>
        <p:txBody>
          <a:bodyPr/>
          <a:lstStyle/>
          <a:p>
            <a:pPr algn="ctr"/>
            <a:r>
              <a:rPr lang="en-US" dirty="0"/>
              <a:t>Target Deconvolution via Similar Compounds</a:t>
            </a:r>
          </a:p>
        </p:txBody>
      </p:sp>
    </p:spTree>
    <p:extLst>
      <p:ext uri="{BB962C8B-B14F-4D97-AF65-F5344CB8AC3E}">
        <p14:creationId xmlns:p14="http://schemas.microsoft.com/office/powerpoint/2010/main" val="225315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C22F7040-DC84-EB93-BEB2-681DDC599F18}"/>
              </a:ext>
            </a:extLst>
          </p:cNvPr>
          <p:cNvSpPr txBox="1"/>
          <p:nvPr/>
        </p:nvSpPr>
        <p:spPr>
          <a:xfrm>
            <a:off x="3315069" y="1004859"/>
            <a:ext cx="3923930" cy="369332"/>
          </a:xfrm>
          <a:prstGeom prst="rect">
            <a:avLst/>
          </a:prstGeom>
          <a:noFill/>
          <a:ln>
            <a:solidFill>
              <a:schemeClr val="tx1"/>
            </a:solidFill>
          </a:ln>
        </p:spPr>
        <p:txBody>
          <a:bodyPr wrap="square" rtlCol="0">
            <a:spAutoFit/>
          </a:bodyPr>
          <a:lstStyle/>
          <a:p>
            <a:pPr algn="ctr"/>
            <a:r>
              <a:rPr lang="en-US" b="0" i="0" u="none" strike="noStrike" dirty="0">
                <a:solidFill>
                  <a:srgbClr val="212121"/>
                </a:solidFill>
                <a:effectLst/>
                <a:latin typeface="Times New Roman" panose="02020603050405020304" pitchFamily="18" charset="0"/>
              </a:rPr>
              <a:t>DYT1 dystonia</a:t>
            </a:r>
            <a:endParaRPr lang="en-US" dirty="0"/>
          </a:p>
        </p:txBody>
      </p:sp>
      <p:sp>
        <p:nvSpPr>
          <p:cNvPr id="39" name="TextBox 38">
            <a:extLst>
              <a:ext uri="{FF2B5EF4-FFF2-40B4-BE49-F238E27FC236}">
                <a16:creationId xmlns:a16="http://schemas.microsoft.com/office/drawing/2014/main" id="{6DE68C7C-FF35-6FBA-E34A-0CA130159C33}"/>
              </a:ext>
            </a:extLst>
          </p:cNvPr>
          <p:cNvSpPr txBox="1"/>
          <p:nvPr/>
        </p:nvSpPr>
        <p:spPr>
          <a:xfrm>
            <a:off x="4207529" y="2124925"/>
            <a:ext cx="2140330" cy="369332"/>
          </a:xfrm>
          <a:prstGeom prst="rect">
            <a:avLst/>
          </a:prstGeom>
          <a:noFill/>
          <a:ln>
            <a:solidFill>
              <a:schemeClr val="tx1"/>
            </a:solidFill>
          </a:ln>
        </p:spPr>
        <p:txBody>
          <a:bodyPr wrap="none" rtlCol="0">
            <a:spAutoFit/>
          </a:bodyPr>
          <a:lstStyle/>
          <a:p>
            <a:r>
              <a:rPr lang="en-US" b="0" i="0" u="none" strike="noStrike" dirty="0">
                <a:solidFill>
                  <a:srgbClr val="212121"/>
                </a:solidFill>
                <a:effectLst/>
                <a:latin typeface="Times New Roman" panose="02020603050405020304" pitchFamily="18" charset="0"/>
              </a:rPr>
              <a:t>Screening compound</a:t>
            </a:r>
            <a:endParaRPr lang="en-US" dirty="0"/>
          </a:p>
        </p:txBody>
      </p:sp>
      <p:sp>
        <p:nvSpPr>
          <p:cNvPr id="40" name="TextBox 39">
            <a:extLst>
              <a:ext uri="{FF2B5EF4-FFF2-40B4-BE49-F238E27FC236}">
                <a16:creationId xmlns:a16="http://schemas.microsoft.com/office/drawing/2014/main" id="{25651707-749D-2329-AA38-9487171050DD}"/>
              </a:ext>
            </a:extLst>
          </p:cNvPr>
          <p:cNvSpPr txBox="1"/>
          <p:nvPr/>
        </p:nvSpPr>
        <p:spPr>
          <a:xfrm>
            <a:off x="4298288" y="3019921"/>
            <a:ext cx="1986441" cy="369332"/>
          </a:xfrm>
          <a:prstGeom prst="rect">
            <a:avLst/>
          </a:prstGeom>
          <a:noFill/>
          <a:ln>
            <a:solidFill>
              <a:schemeClr val="tx1"/>
            </a:solidFill>
          </a:ln>
        </p:spPr>
        <p:txBody>
          <a:bodyPr wrap="none" rtlCol="0">
            <a:spAutoFit/>
          </a:bodyPr>
          <a:lstStyle/>
          <a:p>
            <a:r>
              <a:rPr lang="en-US" b="0" i="0" u="none" strike="noStrike" dirty="0">
                <a:solidFill>
                  <a:srgbClr val="212121"/>
                </a:solidFill>
                <a:effectLst/>
                <a:latin typeface="Times New Roman" panose="02020603050405020304" pitchFamily="18" charset="0"/>
              </a:rPr>
              <a:t>Similar compounds</a:t>
            </a:r>
            <a:endParaRPr lang="en-US" dirty="0"/>
          </a:p>
        </p:txBody>
      </p:sp>
      <p:sp>
        <p:nvSpPr>
          <p:cNvPr id="41" name="TextBox 40">
            <a:extLst>
              <a:ext uri="{FF2B5EF4-FFF2-40B4-BE49-F238E27FC236}">
                <a16:creationId xmlns:a16="http://schemas.microsoft.com/office/drawing/2014/main" id="{1B9F54AC-D789-BA42-A486-302C26E3BBD5}"/>
              </a:ext>
            </a:extLst>
          </p:cNvPr>
          <p:cNvSpPr txBox="1"/>
          <p:nvPr/>
        </p:nvSpPr>
        <p:spPr>
          <a:xfrm>
            <a:off x="4924449" y="4071249"/>
            <a:ext cx="761747" cy="369332"/>
          </a:xfrm>
          <a:prstGeom prst="rect">
            <a:avLst/>
          </a:prstGeom>
          <a:noFill/>
          <a:ln>
            <a:solidFill>
              <a:schemeClr val="tx1"/>
            </a:solidFill>
          </a:ln>
        </p:spPr>
        <p:txBody>
          <a:bodyPr wrap="none" rtlCol="0">
            <a:spAutoFit/>
          </a:bodyPr>
          <a:lstStyle/>
          <a:p>
            <a:r>
              <a:rPr lang="en-US" b="0" i="0" u="none" strike="noStrike" dirty="0">
                <a:solidFill>
                  <a:srgbClr val="212121"/>
                </a:solidFill>
                <a:effectLst/>
                <a:latin typeface="Times New Roman" panose="02020603050405020304" pitchFamily="18" charset="0"/>
              </a:rPr>
              <a:t>Genes</a:t>
            </a:r>
            <a:endParaRPr lang="en-US" dirty="0"/>
          </a:p>
        </p:txBody>
      </p:sp>
      <p:sp>
        <p:nvSpPr>
          <p:cNvPr id="42" name="TextBox 41">
            <a:extLst>
              <a:ext uri="{FF2B5EF4-FFF2-40B4-BE49-F238E27FC236}">
                <a16:creationId xmlns:a16="http://schemas.microsoft.com/office/drawing/2014/main" id="{6C023B59-0231-2F6C-621E-C73768E6B4EF}"/>
              </a:ext>
            </a:extLst>
          </p:cNvPr>
          <p:cNvSpPr txBox="1"/>
          <p:nvPr/>
        </p:nvSpPr>
        <p:spPr>
          <a:xfrm>
            <a:off x="9079679" y="4044098"/>
            <a:ext cx="992579" cy="369332"/>
          </a:xfrm>
          <a:prstGeom prst="rect">
            <a:avLst/>
          </a:prstGeom>
          <a:noFill/>
          <a:ln>
            <a:solidFill>
              <a:schemeClr val="tx1"/>
            </a:solidFill>
          </a:ln>
        </p:spPr>
        <p:txBody>
          <a:bodyPr wrap="none" rtlCol="0">
            <a:spAutoFit/>
          </a:bodyPr>
          <a:lstStyle/>
          <a:p>
            <a:r>
              <a:rPr lang="en-US" b="0" i="0" u="none" strike="noStrike" dirty="0">
                <a:solidFill>
                  <a:srgbClr val="212121"/>
                </a:solidFill>
                <a:effectLst/>
                <a:latin typeface="Times New Roman" panose="02020603050405020304" pitchFamily="18" charset="0"/>
              </a:rPr>
              <a:t>Diseases</a:t>
            </a:r>
            <a:endParaRPr lang="en-US" dirty="0"/>
          </a:p>
        </p:txBody>
      </p:sp>
      <p:sp>
        <p:nvSpPr>
          <p:cNvPr id="43" name="TextBox 42">
            <a:extLst>
              <a:ext uri="{FF2B5EF4-FFF2-40B4-BE49-F238E27FC236}">
                <a16:creationId xmlns:a16="http://schemas.microsoft.com/office/drawing/2014/main" id="{0CD8E29D-41B1-D09B-9395-F984CB1235E8}"/>
              </a:ext>
            </a:extLst>
          </p:cNvPr>
          <p:cNvSpPr txBox="1"/>
          <p:nvPr/>
        </p:nvSpPr>
        <p:spPr>
          <a:xfrm>
            <a:off x="1188912" y="4077843"/>
            <a:ext cx="1249060" cy="369332"/>
          </a:xfrm>
          <a:prstGeom prst="rect">
            <a:avLst/>
          </a:prstGeom>
          <a:noFill/>
          <a:ln>
            <a:solidFill>
              <a:schemeClr val="tx1"/>
            </a:solidFill>
          </a:ln>
        </p:spPr>
        <p:txBody>
          <a:bodyPr wrap="none" rtlCol="0">
            <a:spAutoFit/>
          </a:bodyPr>
          <a:lstStyle/>
          <a:p>
            <a:r>
              <a:rPr lang="en-US" b="0" i="0" u="none" strike="noStrike" dirty="0">
                <a:solidFill>
                  <a:srgbClr val="212121"/>
                </a:solidFill>
                <a:effectLst/>
                <a:latin typeface="Times New Roman" panose="02020603050405020304" pitchFamily="18" charset="0"/>
              </a:rPr>
              <a:t>Phenotypes</a:t>
            </a:r>
            <a:endParaRPr lang="en-US" dirty="0"/>
          </a:p>
        </p:txBody>
      </p:sp>
      <p:cxnSp>
        <p:nvCxnSpPr>
          <p:cNvPr id="44" name="Straight Arrow Connector 43">
            <a:extLst>
              <a:ext uri="{FF2B5EF4-FFF2-40B4-BE49-F238E27FC236}">
                <a16:creationId xmlns:a16="http://schemas.microsoft.com/office/drawing/2014/main" id="{323BD9AE-4949-1A9B-DC58-E06C08D51D46}"/>
              </a:ext>
            </a:extLst>
          </p:cNvPr>
          <p:cNvCxnSpPr>
            <a:cxnSpLocks/>
            <a:stCxn id="39" idx="2"/>
            <a:endCxn id="40" idx="0"/>
          </p:cNvCxnSpPr>
          <p:nvPr/>
        </p:nvCxnSpPr>
        <p:spPr>
          <a:xfrm>
            <a:off x="5277694" y="2494257"/>
            <a:ext cx="13815" cy="5256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5C4C0B87-6F30-8BC1-32C3-B4F0A0CB6201}"/>
              </a:ext>
            </a:extLst>
          </p:cNvPr>
          <p:cNvCxnSpPr>
            <a:cxnSpLocks/>
            <a:stCxn id="40" idx="2"/>
          </p:cNvCxnSpPr>
          <p:nvPr/>
        </p:nvCxnSpPr>
        <p:spPr>
          <a:xfrm>
            <a:off x="5291509" y="3389253"/>
            <a:ext cx="13814" cy="681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4AFFD94C-EC86-7BD3-BBA1-522B23472689}"/>
              </a:ext>
            </a:extLst>
          </p:cNvPr>
          <p:cNvCxnSpPr>
            <a:cxnSpLocks/>
            <a:stCxn id="41" idx="3"/>
            <a:endCxn id="42" idx="1"/>
          </p:cNvCxnSpPr>
          <p:nvPr/>
        </p:nvCxnSpPr>
        <p:spPr>
          <a:xfrm flipV="1">
            <a:off x="5686196" y="4228764"/>
            <a:ext cx="3393483" cy="27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78AA41BF-753E-25F6-25F4-FDDDFEEA4283}"/>
              </a:ext>
            </a:extLst>
          </p:cNvPr>
          <p:cNvCxnSpPr>
            <a:cxnSpLocks/>
            <a:stCxn id="41" idx="1"/>
            <a:endCxn id="43" idx="3"/>
          </p:cNvCxnSpPr>
          <p:nvPr/>
        </p:nvCxnSpPr>
        <p:spPr>
          <a:xfrm flipH="1">
            <a:off x="2437972" y="4255915"/>
            <a:ext cx="2486477" cy="65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Connector: Elbow 25">
            <a:extLst>
              <a:ext uri="{FF2B5EF4-FFF2-40B4-BE49-F238E27FC236}">
                <a16:creationId xmlns:a16="http://schemas.microsoft.com/office/drawing/2014/main" id="{B964BE4C-C4C8-A54E-7CCC-3145A5DE6675}"/>
              </a:ext>
            </a:extLst>
          </p:cNvPr>
          <p:cNvCxnSpPr>
            <a:cxnSpLocks/>
            <a:stCxn id="42" idx="0"/>
            <a:endCxn id="38" idx="3"/>
          </p:cNvCxnSpPr>
          <p:nvPr/>
        </p:nvCxnSpPr>
        <p:spPr>
          <a:xfrm rot="16200000" flipV="1">
            <a:off x="6980198" y="1448327"/>
            <a:ext cx="2854573" cy="2336970"/>
          </a:xfrm>
          <a:prstGeom prst="bentConnector2">
            <a:avLst/>
          </a:prstGeom>
          <a:ln>
            <a:prstDash val="lgDashDot"/>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29">
            <a:extLst>
              <a:ext uri="{FF2B5EF4-FFF2-40B4-BE49-F238E27FC236}">
                <a16:creationId xmlns:a16="http://schemas.microsoft.com/office/drawing/2014/main" id="{7960BCC3-B4F6-0812-1ABE-750CFB34F327}"/>
              </a:ext>
            </a:extLst>
          </p:cNvPr>
          <p:cNvCxnSpPr>
            <a:cxnSpLocks/>
            <a:stCxn id="43" idx="0"/>
            <a:endCxn id="38" idx="1"/>
          </p:cNvCxnSpPr>
          <p:nvPr/>
        </p:nvCxnSpPr>
        <p:spPr>
          <a:xfrm rot="5400000" flipH="1" flipV="1">
            <a:off x="1120096" y="1882871"/>
            <a:ext cx="2888318" cy="1501627"/>
          </a:xfrm>
          <a:prstGeom prst="bentConnector2">
            <a:avLst/>
          </a:prstGeom>
          <a:ln>
            <a:prstDash val="dashDot"/>
            <a:tailEnd type="triangle"/>
          </a:ln>
        </p:spPr>
        <p:style>
          <a:lnRef idx="2">
            <a:schemeClr val="accent1"/>
          </a:lnRef>
          <a:fillRef idx="0">
            <a:schemeClr val="accent1"/>
          </a:fillRef>
          <a:effectRef idx="1">
            <a:schemeClr val="accent1"/>
          </a:effectRef>
          <a:fontRef idx="minor">
            <a:schemeClr val="tx1"/>
          </a:fontRef>
        </p:style>
      </p:cxnSp>
      <p:cxnSp>
        <p:nvCxnSpPr>
          <p:cNvPr id="50" name="Connector: Elbow 32">
            <a:extLst>
              <a:ext uri="{FF2B5EF4-FFF2-40B4-BE49-F238E27FC236}">
                <a16:creationId xmlns:a16="http://schemas.microsoft.com/office/drawing/2014/main" id="{8839D645-18D0-CD56-32F3-C8C83A84255C}"/>
              </a:ext>
            </a:extLst>
          </p:cNvPr>
          <p:cNvCxnSpPr>
            <a:cxnSpLocks/>
            <a:stCxn id="41" idx="3"/>
          </p:cNvCxnSpPr>
          <p:nvPr/>
        </p:nvCxnSpPr>
        <p:spPr>
          <a:xfrm flipV="1">
            <a:off x="5686196" y="1374191"/>
            <a:ext cx="1469233" cy="2881724"/>
          </a:xfrm>
          <a:prstGeom prst="bentConnector2">
            <a:avLst/>
          </a:prstGeom>
          <a:ln>
            <a:prstDash val="dashDot"/>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38C9D925-5E07-7ACF-C044-3A9583B935A8}"/>
              </a:ext>
            </a:extLst>
          </p:cNvPr>
          <p:cNvSpPr txBox="1"/>
          <p:nvPr/>
        </p:nvSpPr>
        <p:spPr>
          <a:xfrm>
            <a:off x="9600424" y="1542593"/>
            <a:ext cx="2202206" cy="954107"/>
          </a:xfrm>
          <a:prstGeom prst="rect">
            <a:avLst/>
          </a:prstGeom>
          <a:noFill/>
          <a:ln>
            <a:noFill/>
          </a:ln>
        </p:spPr>
        <p:txBody>
          <a:bodyPr wrap="none" rtlCol="0">
            <a:spAutoFit/>
          </a:bodyPr>
          <a:lstStyle/>
          <a:p>
            <a:r>
              <a:rPr lang="en-US" sz="1400" dirty="0"/>
              <a:t>Scientific evidence</a:t>
            </a:r>
          </a:p>
          <a:p>
            <a:pPr lvl="1"/>
            <a:r>
              <a:rPr lang="en-US" sz="1400" dirty="0"/>
              <a:t>-Annotation checking</a:t>
            </a:r>
          </a:p>
          <a:p>
            <a:pPr lvl="1"/>
            <a:r>
              <a:rPr lang="en-US" sz="1400" dirty="0"/>
              <a:t>-Number of papers</a:t>
            </a:r>
          </a:p>
          <a:p>
            <a:pPr lvl="1"/>
            <a:r>
              <a:rPr lang="en-US" sz="1400" dirty="0"/>
              <a:t>-Concurrency</a:t>
            </a:r>
          </a:p>
        </p:txBody>
      </p:sp>
      <p:sp>
        <p:nvSpPr>
          <p:cNvPr id="52" name="TextBox 51">
            <a:extLst>
              <a:ext uri="{FF2B5EF4-FFF2-40B4-BE49-F238E27FC236}">
                <a16:creationId xmlns:a16="http://schemas.microsoft.com/office/drawing/2014/main" id="{AEDA4183-113B-DE5E-32A4-16DB7F70EDFD}"/>
              </a:ext>
            </a:extLst>
          </p:cNvPr>
          <p:cNvSpPr txBox="1"/>
          <p:nvPr/>
        </p:nvSpPr>
        <p:spPr>
          <a:xfrm>
            <a:off x="7116151" y="1694993"/>
            <a:ext cx="2202206" cy="954107"/>
          </a:xfrm>
          <a:prstGeom prst="rect">
            <a:avLst/>
          </a:prstGeom>
          <a:noFill/>
          <a:ln>
            <a:noFill/>
          </a:ln>
        </p:spPr>
        <p:txBody>
          <a:bodyPr wrap="none" rtlCol="0">
            <a:spAutoFit/>
          </a:bodyPr>
          <a:lstStyle/>
          <a:p>
            <a:r>
              <a:rPr lang="en-US" sz="1400" dirty="0"/>
              <a:t>Scientific evidence</a:t>
            </a:r>
          </a:p>
          <a:p>
            <a:pPr lvl="1"/>
            <a:r>
              <a:rPr lang="en-US" sz="1400" dirty="0"/>
              <a:t>-Annotation checking</a:t>
            </a:r>
          </a:p>
          <a:p>
            <a:pPr lvl="1"/>
            <a:r>
              <a:rPr lang="en-US" sz="1400" dirty="0"/>
              <a:t>-Number of papers</a:t>
            </a:r>
          </a:p>
          <a:p>
            <a:pPr lvl="1"/>
            <a:r>
              <a:rPr lang="en-US" sz="1400" dirty="0"/>
              <a:t>-Concurrency</a:t>
            </a:r>
          </a:p>
        </p:txBody>
      </p:sp>
      <p:sp>
        <p:nvSpPr>
          <p:cNvPr id="53" name="TextBox 52">
            <a:extLst>
              <a:ext uri="{FF2B5EF4-FFF2-40B4-BE49-F238E27FC236}">
                <a16:creationId xmlns:a16="http://schemas.microsoft.com/office/drawing/2014/main" id="{58440AA7-BA1B-5019-F83F-42DB8467C9AF}"/>
              </a:ext>
            </a:extLst>
          </p:cNvPr>
          <p:cNvSpPr txBox="1"/>
          <p:nvPr/>
        </p:nvSpPr>
        <p:spPr>
          <a:xfrm>
            <a:off x="1746625" y="1847393"/>
            <a:ext cx="2202206" cy="954107"/>
          </a:xfrm>
          <a:prstGeom prst="rect">
            <a:avLst/>
          </a:prstGeom>
          <a:noFill/>
          <a:ln>
            <a:noFill/>
          </a:ln>
        </p:spPr>
        <p:txBody>
          <a:bodyPr wrap="none" rtlCol="0">
            <a:spAutoFit/>
          </a:bodyPr>
          <a:lstStyle/>
          <a:p>
            <a:r>
              <a:rPr lang="en-US" sz="1400" dirty="0"/>
              <a:t>Scientific evidence</a:t>
            </a:r>
          </a:p>
          <a:p>
            <a:pPr lvl="1"/>
            <a:r>
              <a:rPr lang="en-US" sz="1400" dirty="0"/>
              <a:t>-Annotation checking</a:t>
            </a:r>
          </a:p>
          <a:p>
            <a:pPr lvl="1"/>
            <a:r>
              <a:rPr lang="en-US" sz="1400" dirty="0"/>
              <a:t>-Number of papers</a:t>
            </a:r>
          </a:p>
          <a:p>
            <a:pPr lvl="1"/>
            <a:r>
              <a:rPr lang="en-US" sz="1400" dirty="0"/>
              <a:t>-Concurrency</a:t>
            </a:r>
          </a:p>
        </p:txBody>
      </p:sp>
      <p:cxnSp>
        <p:nvCxnSpPr>
          <p:cNvPr id="54" name="Straight Arrow Connector 53">
            <a:extLst>
              <a:ext uri="{FF2B5EF4-FFF2-40B4-BE49-F238E27FC236}">
                <a16:creationId xmlns:a16="http://schemas.microsoft.com/office/drawing/2014/main" id="{D112B1C3-7819-55B6-58B7-464D7042437C}"/>
              </a:ext>
            </a:extLst>
          </p:cNvPr>
          <p:cNvCxnSpPr>
            <a:cxnSpLocks/>
            <a:stCxn id="38" idx="2"/>
            <a:endCxn id="39" idx="0"/>
          </p:cNvCxnSpPr>
          <p:nvPr/>
        </p:nvCxnSpPr>
        <p:spPr>
          <a:xfrm>
            <a:off x="5277034" y="1374191"/>
            <a:ext cx="660" cy="750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9BF254C-6AD1-B032-70E1-737D9DB514B5}"/>
              </a:ext>
            </a:extLst>
          </p:cNvPr>
          <p:cNvSpPr txBox="1"/>
          <p:nvPr/>
        </p:nvSpPr>
        <p:spPr>
          <a:xfrm>
            <a:off x="5305322" y="3556895"/>
            <a:ext cx="1074333" cy="369332"/>
          </a:xfrm>
          <a:prstGeom prst="rect">
            <a:avLst/>
          </a:prstGeom>
          <a:noFill/>
        </p:spPr>
        <p:txBody>
          <a:bodyPr wrap="none" rtlCol="0">
            <a:spAutoFit/>
          </a:bodyPr>
          <a:lstStyle/>
          <a:p>
            <a:r>
              <a:rPr lang="en-US" dirty="0"/>
              <a:t>CHEMBL</a:t>
            </a:r>
          </a:p>
        </p:txBody>
      </p:sp>
      <p:sp>
        <p:nvSpPr>
          <p:cNvPr id="5" name="TextBox 4">
            <a:extLst>
              <a:ext uri="{FF2B5EF4-FFF2-40B4-BE49-F238E27FC236}">
                <a16:creationId xmlns:a16="http://schemas.microsoft.com/office/drawing/2014/main" id="{6017E278-0241-B34F-F1C9-A42ADAA22B98}"/>
              </a:ext>
            </a:extLst>
          </p:cNvPr>
          <p:cNvSpPr txBox="1"/>
          <p:nvPr/>
        </p:nvSpPr>
        <p:spPr>
          <a:xfrm>
            <a:off x="5273526" y="2584523"/>
            <a:ext cx="1074333" cy="369332"/>
          </a:xfrm>
          <a:prstGeom prst="rect">
            <a:avLst/>
          </a:prstGeom>
          <a:noFill/>
        </p:spPr>
        <p:txBody>
          <a:bodyPr wrap="none" rtlCol="0">
            <a:spAutoFit/>
          </a:bodyPr>
          <a:lstStyle/>
          <a:p>
            <a:r>
              <a:rPr lang="en-US" dirty="0"/>
              <a:t>CHEMBL</a:t>
            </a:r>
          </a:p>
        </p:txBody>
      </p:sp>
      <p:sp>
        <p:nvSpPr>
          <p:cNvPr id="7" name="TextBox 6">
            <a:extLst>
              <a:ext uri="{FF2B5EF4-FFF2-40B4-BE49-F238E27FC236}">
                <a16:creationId xmlns:a16="http://schemas.microsoft.com/office/drawing/2014/main" id="{0A7F1BA1-738F-45C4-08B4-8B574EDCBB92}"/>
              </a:ext>
            </a:extLst>
          </p:cNvPr>
          <p:cNvSpPr txBox="1"/>
          <p:nvPr/>
        </p:nvSpPr>
        <p:spPr>
          <a:xfrm>
            <a:off x="1767907" y="5489395"/>
            <a:ext cx="3826605" cy="369332"/>
          </a:xfrm>
          <a:prstGeom prst="rect">
            <a:avLst/>
          </a:prstGeom>
          <a:noFill/>
        </p:spPr>
        <p:txBody>
          <a:bodyPr wrap="square">
            <a:spAutoFit/>
          </a:bodyPr>
          <a:lstStyle/>
          <a:p>
            <a:r>
              <a:rPr lang="en-US" dirty="0">
                <a:hlinkClick r:id="rId2"/>
              </a:rPr>
              <a:t>https://hpo.jax.org/data/annotations</a:t>
            </a:r>
            <a:endParaRPr lang="en-US" dirty="0"/>
          </a:p>
        </p:txBody>
      </p:sp>
      <p:pic>
        <p:nvPicPr>
          <p:cNvPr id="9" name="Picture 8" descr="A white text on a black background&#10;&#10;Description automatically generated">
            <a:extLst>
              <a:ext uri="{FF2B5EF4-FFF2-40B4-BE49-F238E27FC236}">
                <a16:creationId xmlns:a16="http://schemas.microsoft.com/office/drawing/2014/main" id="{0C2ED07B-F7E5-D299-A945-63B13DBD37B6}"/>
              </a:ext>
            </a:extLst>
          </p:cNvPr>
          <p:cNvPicPr>
            <a:picLocks noChangeAspect="1"/>
          </p:cNvPicPr>
          <p:nvPr/>
        </p:nvPicPr>
        <p:blipFill>
          <a:blip r:embed="rId3"/>
          <a:stretch>
            <a:fillRect/>
          </a:stretch>
        </p:blipFill>
        <p:spPr>
          <a:xfrm>
            <a:off x="2373942" y="4524740"/>
            <a:ext cx="2540155" cy="948232"/>
          </a:xfrm>
          <a:prstGeom prst="rect">
            <a:avLst/>
          </a:prstGeom>
        </p:spPr>
      </p:pic>
      <p:pic>
        <p:nvPicPr>
          <p:cNvPr id="11" name="Picture 10" descr="A logo for a company&#10;&#10;Description automatically generated">
            <a:extLst>
              <a:ext uri="{FF2B5EF4-FFF2-40B4-BE49-F238E27FC236}">
                <a16:creationId xmlns:a16="http://schemas.microsoft.com/office/drawing/2014/main" id="{62F7EAC4-24AB-5D97-4832-8A309017292B}"/>
              </a:ext>
            </a:extLst>
          </p:cNvPr>
          <p:cNvPicPr>
            <a:picLocks noChangeAspect="1"/>
          </p:cNvPicPr>
          <p:nvPr/>
        </p:nvPicPr>
        <p:blipFill>
          <a:blip r:embed="rId4"/>
          <a:stretch>
            <a:fillRect/>
          </a:stretch>
        </p:blipFill>
        <p:spPr>
          <a:xfrm>
            <a:off x="6790124" y="4309966"/>
            <a:ext cx="1149350" cy="622300"/>
          </a:xfrm>
          <a:prstGeom prst="rect">
            <a:avLst/>
          </a:prstGeom>
        </p:spPr>
      </p:pic>
      <p:pic>
        <p:nvPicPr>
          <p:cNvPr id="13" name="Picture 12" descr="A black and blue circle with a curved line&#10;&#10;Description automatically generated with medium confidence">
            <a:extLst>
              <a:ext uri="{FF2B5EF4-FFF2-40B4-BE49-F238E27FC236}">
                <a16:creationId xmlns:a16="http://schemas.microsoft.com/office/drawing/2014/main" id="{5FD473D6-596F-C7A9-4914-0517FF3942BE}"/>
              </a:ext>
            </a:extLst>
          </p:cNvPr>
          <p:cNvPicPr>
            <a:picLocks noChangeAspect="1"/>
          </p:cNvPicPr>
          <p:nvPr/>
        </p:nvPicPr>
        <p:blipFill>
          <a:blip r:embed="rId5"/>
          <a:stretch>
            <a:fillRect/>
          </a:stretch>
        </p:blipFill>
        <p:spPr>
          <a:xfrm>
            <a:off x="6282581" y="4932266"/>
            <a:ext cx="2309283" cy="461481"/>
          </a:xfrm>
          <a:prstGeom prst="rect">
            <a:avLst/>
          </a:prstGeom>
        </p:spPr>
      </p:pic>
    </p:spTree>
    <p:extLst>
      <p:ext uri="{BB962C8B-B14F-4D97-AF65-F5344CB8AC3E}">
        <p14:creationId xmlns:p14="http://schemas.microsoft.com/office/powerpoint/2010/main" val="2671446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A9BDCD-2345-E172-EBF4-B19854D7F1CD}"/>
              </a:ext>
            </a:extLst>
          </p:cNvPr>
          <p:cNvSpPr txBox="1"/>
          <p:nvPr/>
        </p:nvSpPr>
        <p:spPr>
          <a:xfrm>
            <a:off x="1105010" y="551068"/>
            <a:ext cx="10205623" cy="584775"/>
          </a:xfrm>
          <a:prstGeom prst="rect">
            <a:avLst/>
          </a:prstGeom>
          <a:noFill/>
        </p:spPr>
        <p:txBody>
          <a:bodyPr wrap="square">
            <a:spAutoFit/>
          </a:bodyPr>
          <a:lstStyle/>
          <a:p>
            <a:r>
              <a:rPr lang="en-US" sz="3200" b="1" dirty="0">
                <a:effectLst/>
                <a:latin typeface="Times New Roman" panose="02020603050405020304" pitchFamily="18" charset="0"/>
                <a:cs typeface="Times New Roman" panose="02020603050405020304" pitchFamily="18" charset="0"/>
              </a:rPr>
              <a:t>Gene association identification for similar compounds</a:t>
            </a:r>
            <a:endParaRPr lang="en-US" sz="3200" b="1" dirty="0"/>
          </a:p>
        </p:txBody>
      </p:sp>
      <p:graphicFrame>
        <p:nvGraphicFramePr>
          <p:cNvPr id="10" name="Table 9">
            <a:extLst>
              <a:ext uri="{FF2B5EF4-FFF2-40B4-BE49-F238E27FC236}">
                <a16:creationId xmlns:a16="http://schemas.microsoft.com/office/drawing/2014/main" id="{98FA49A0-DA03-9555-9D02-295121BB4344}"/>
              </a:ext>
            </a:extLst>
          </p:cNvPr>
          <p:cNvGraphicFramePr>
            <a:graphicFrameLocks noGrp="1"/>
          </p:cNvGraphicFramePr>
          <p:nvPr>
            <p:extLst>
              <p:ext uri="{D42A27DB-BD31-4B8C-83A1-F6EECF244321}">
                <p14:modId xmlns:p14="http://schemas.microsoft.com/office/powerpoint/2010/main" val="1765186565"/>
              </p:ext>
            </p:extLst>
          </p:nvPr>
        </p:nvGraphicFramePr>
        <p:xfrm>
          <a:off x="3039455" y="1982918"/>
          <a:ext cx="8271178" cy="1483360"/>
        </p:xfrm>
        <a:graphic>
          <a:graphicData uri="http://schemas.openxmlformats.org/drawingml/2006/table">
            <a:tbl>
              <a:tblPr firstRow="1" bandRow="1">
                <a:tableStyleId>{5C22544A-7EE6-4342-B048-85BDC9FD1C3A}</a:tableStyleId>
              </a:tblPr>
              <a:tblGrid>
                <a:gridCol w="2586680">
                  <a:extLst>
                    <a:ext uri="{9D8B030D-6E8A-4147-A177-3AD203B41FA5}">
                      <a16:colId xmlns:a16="http://schemas.microsoft.com/office/drawing/2014/main" val="1771563738"/>
                    </a:ext>
                  </a:extLst>
                </a:gridCol>
                <a:gridCol w="5684498">
                  <a:extLst>
                    <a:ext uri="{9D8B030D-6E8A-4147-A177-3AD203B41FA5}">
                      <a16:colId xmlns:a16="http://schemas.microsoft.com/office/drawing/2014/main" val="438395372"/>
                    </a:ext>
                  </a:extLst>
                </a:gridCol>
              </a:tblGrid>
              <a:tr h="370840">
                <a:tc>
                  <a:txBody>
                    <a:bodyPr/>
                    <a:lstStyle/>
                    <a:p>
                      <a:r>
                        <a:rPr lang="en-US" dirty="0"/>
                        <a:t>Similar Compounds</a:t>
                      </a:r>
                    </a:p>
                  </a:txBody>
                  <a:tcPr/>
                </a:tc>
                <a:tc>
                  <a:txBody>
                    <a:bodyPr/>
                    <a:lstStyle/>
                    <a:p>
                      <a:r>
                        <a:rPr lang="en-US" dirty="0"/>
                        <a:t>Associated genes from </a:t>
                      </a:r>
                      <a:r>
                        <a:rPr lang="en-US" dirty="0" err="1"/>
                        <a:t>ChEMBL</a:t>
                      </a:r>
                      <a:endParaRPr lang="en-US" dirty="0"/>
                    </a:p>
                  </a:txBody>
                  <a:tcPr/>
                </a:tc>
                <a:extLst>
                  <a:ext uri="{0D108BD9-81ED-4DB2-BD59-A6C34878D82A}">
                    <a16:rowId xmlns:a16="http://schemas.microsoft.com/office/drawing/2014/main" val="4111650865"/>
                  </a:ext>
                </a:extLst>
              </a:tr>
              <a:tr h="370840">
                <a:tc>
                  <a:txBody>
                    <a:bodyPr/>
                    <a:lstStyle/>
                    <a:p>
                      <a:r>
                        <a:rPr lang="en-US" b="0" i="0" dirty="0">
                          <a:effectLst/>
                          <a:latin typeface="Times New Roman" panose="02020603050405020304" pitchFamily="18" charset="0"/>
                          <a:cs typeface="Times New Roman" panose="02020603050405020304" pitchFamily="18" charset="0"/>
                        </a:rPr>
                        <a:t>CHEMBL1372162</a:t>
                      </a:r>
                      <a:endParaRPr lang="en-US" dirty="0"/>
                    </a:p>
                  </a:txBody>
                  <a:tcPr/>
                </a:tc>
                <a:tc>
                  <a:txBody>
                    <a:bodyPr/>
                    <a:lstStyle/>
                    <a:p>
                      <a:r>
                        <a:rPr lang="en-US" sz="1800" b="0" dirty="0">
                          <a:effectLst/>
                          <a:latin typeface="Times New Roman" panose="02020603050405020304" pitchFamily="18" charset="0"/>
                          <a:cs typeface="Times New Roman" panose="02020603050405020304" pitchFamily="18" charset="0"/>
                        </a:rPr>
                        <a:t>TGR; </a:t>
                      </a:r>
                      <a:r>
                        <a:rPr lang="en-US" sz="1800" b="0" dirty="0" err="1">
                          <a:effectLst/>
                          <a:latin typeface="Times New Roman" panose="02020603050405020304" pitchFamily="18" charset="0"/>
                          <a:cs typeface="Times New Roman" panose="02020603050405020304" pitchFamily="18" charset="0"/>
                        </a:rPr>
                        <a:t>ampC</a:t>
                      </a:r>
                      <a:r>
                        <a:rPr lang="en-US" sz="1800" b="0" dirty="0">
                          <a:effectLst/>
                          <a:latin typeface="Times New Roman" panose="02020603050405020304" pitchFamily="18" charset="0"/>
                          <a:cs typeface="Times New Roman" panose="02020603050405020304" pitchFamily="18" charset="0"/>
                        </a:rPr>
                        <a:t>; </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TARDBP; </a:t>
                      </a:r>
                      <a:r>
                        <a:rPr lang="en-US" sz="1800" b="0" dirty="0">
                          <a:solidFill>
                            <a:srgbClr val="FF0000"/>
                          </a:solidFill>
                          <a:effectLst/>
                          <a:latin typeface="Times New Roman" panose="02020603050405020304" pitchFamily="18" charset="0"/>
                          <a:cs typeface="Times New Roman" panose="02020603050405020304" pitchFamily="18" charset="0"/>
                        </a:rPr>
                        <a:t>EHMT2</a:t>
                      </a:r>
                      <a:r>
                        <a:rPr lang="en-US" sz="1800" b="0" dirty="0">
                          <a:effectLst/>
                          <a:latin typeface="Times New Roman" panose="02020603050405020304" pitchFamily="18" charset="0"/>
                          <a:cs typeface="Times New Roman" panose="02020603050405020304" pitchFamily="18" charset="0"/>
                        </a:rPr>
                        <a:t>; CBX</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1; NFE2L2</a:t>
                      </a:r>
                      <a:r>
                        <a:rPr lang="en-US" sz="1800" b="0" dirty="0">
                          <a:effectLst/>
                          <a:latin typeface="Times New Roman" panose="02020603050405020304" pitchFamily="18" charset="0"/>
                          <a:cs typeface="Times New Roman" panose="02020603050405020304" pitchFamily="18" charset="0"/>
                        </a:rPr>
                        <a:t>; </a:t>
                      </a:r>
                      <a:r>
                        <a:rPr lang="en-US" sz="1800" b="0" dirty="0">
                          <a:solidFill>
                            <a:srgbClr val="FF0000"/>
                          </a:solidFill>
                          <a:effectLst/>
                          <a:latin typeface="Times New Roman" panose="02020603050405020304" pitchFamily="18" charset="0"/>
                          <a:cs typeface="Times New Roman" panose="02020603050405020304" pitchFamily="18" charset="0"/>
                        </a:rPr>
                        <a:t>TDP1</a:t>
                      </a:r>
                      <a:endParaRPr lang="en-US" b="0" dirty="0">
                        <a:solidFill>
                          <a:srgbClr val="FF0000"/>
                        </a:solidFill>
                      </a:endParaRPr>
                    </a:p>
                  </a:txBody>
                  <a:tcPr/>
                </a:tc>
                <a:extLst>
                  <a:ext uri="{0D108BD9-81ED-4DB2-BD59-A6C34878D82A}">
                    <a16:rowId xmlns:a16="http://schemas.microsoft.com/office/drawing/2014/main" val="852100743"/>
                  </a:ext>
                </a:extLst>
              </a:tr>
              <a:tr h="370840">
                <a:tc>
                  <a:txBody>
                    <a:bodyPr/>
                    <a:lstStyle/>
                    <a:p>
                      <a:r>
                        <a:rPr lang="en-US" b="0" i="0" dirty="0">
                          <a:effectLst/>
                          <a:latin typeface="Times New Roman" panose="02020603050405020304" pitchFamily="18" charset="0"/>
                          <a:cs typeface="Times New Roman" panose="02020603050405020304" pitchFamily="18" charset="0"/>
                        </a:rPr>
                        <a:t>CHEMBL1367890</a:t>
                      </a:r>
                      <a:endParaRPr lang="en-US" dirty="0"/>
                    </a:p>
                  </a:txBody>
                  <a:tcPr/>
                </a:tc>
                <a:tc>
                  <a:txBody>
                    <a:bodyPr/>
                    <a:lstStyle/>
                    <a:p>
                      <a:r>
                        <a:rPr lang="en-US" sz="1800" b="0" dirty="0">
                          <a:solidFill>
                            <a:srgbClr val="FF0000"/>
                          </a:solidFill>
                          <a:effectLst/>
                          <a:latin typeface="Times New Roman" panose="02020603050405020304" pitchFamily="18" charset="0"/>
                          <a:cs typeface="Times New Roman" panose="02020603050405020304" pitchFamily="18" charset="0"/>
                        </a:rPr>
                        <a:t>TDP1</a:t>
                      </a:r>
                      <a:r>
                        <a:rPr lang="en-US" sz="1800" b="0" dirty="0">
                          <a:effectLst/>
                          <a:latin typeface="Times New Roman" panose="02020603050405020304" pitchFamily="18" charset="0"/>
                          <a:cs typeface="Times New Roman" panose="02020603050405020304" pitchFamily="18" charset="0"/>
                        </a:rPr>
                        <a:t>; GMNN; PTH1R; SMAD3; </a:t>
                      </a:r>
                      <a:r>
                        <a:rPr lang="en-US" sz="1800" b="0" dirty="0">
                          <a:solidFill>
                            <a:srgbClr val="FF0000"/>
                          </a:solidFill>
                          <a:effectLst/>
                          <a:latin typeface="Times New Roman" panose="02020603050405020304" pitchFamily="18" charset="0"/>
                          <a:cs typeface="Times New Roman" panose="02020603050405020304" pitchFamily="18" charset="0"/>
                        </a:rPr>
                        <a:t>CGA</a:t>
                      </a:r>
                      <a:endParaRPr lang="en-US" b="0" dirty="0">
                        <a:solidFill>
                          <a:srgbClr val="FF0000"/>
                        </a:solidFill>
                      </a:endParaRPr>
                    </a:p>
                  </a:txBody>
                  <a:tcPr/>
                </a:tc>
                <a:extLst>
                  <a:ext uri="{0D108BD9-81ED-4DB2-BD59-A6C34878D82A}">
                    <a16:rowId xmlns:a16="http://schemas.microsoft.com/office/drawing/2014/main" val="93159854"/>
                  </a:ext>
                </a:extLst>
              </a:tr>
              <a:tr h="370840">
                <a:tc>
                  <a:txBody>
                    <a:bodyPr/>
                    <a:lstStyle/>
                    <a:p>
                      <a:r>
                        <a:rPr lang="en-US" b="0" i="0" dirty="0">
                          <a:effectLst/>
                          <a:latin typeface="Times New Roman" panose="02020603050405020304" pitchFamily="18" charset="0"/>
                          <a:cs typeface="Times New Roman" panose="02020603050405020304" pitchFamily="18" charset="0"/>
                        </a:rPr>
                        <a:t>CHEMBL1733809</a:t>
                      </a:r>
                      <a:endParaRPr lang="en-US" dirty="0"/>
                    </a:p>
                  </a:txBody>
                  <a:tcPr/>
                </a:tc>
                <a:tc>
                  <a:txBody>
                    <a:bodyPr/>
                    <a:lstStyle/>
                    <a:p>
                      <a:r>
                        <a:rPr lang="en-US" sz="1800" b="0" dirty="0">
                          <a:solidFill>
                            <a:srgbClr val="FF0000"/>
                          </a:solidFill>
                          <a:effectLst/>
                          <a:latin typeface="Times New Roman" panose="02020603050405020304" pitchFamily="18" charset="0"/>
                          <a:cs typeface="Times New Roman" panose="02020603050405020304" pitchFamily="18" charset="0"/>
                        </a:rPr>
                        <a:t>CGA</a:t>
                      </a:r>
                      <a:r>
                        <a:rPr lang="en-US" sz="1800" b="0" dirty="0">
                          <a:effectLst/>
                          <a:latin typeface="Times New Roman" panose="02020603050405020304" pitchFamily="18" charset="0"/>
                          <a:cs typeface="Times New Roman" panose="02020603050405020304" pitchFamily="18" charset="0"/>
                        </a:rPr>
                        <a:t>; </a:t>
                      </a:r>
                      <a:r>
                        <a:rPr lang="en-US" sz="1800" b="0" dirty="0">
                          <a:solidFill>
                            <a:srgbClr val="FF0000"/>
                          </a:solidFill>
                          <a:effectLst/>
                          <a:latin typeface="Times New Roman" panose="02020603050405020304" pitchFamily="18" charset="0"/>
                          <a:cs typeface="Times New Roman" panose="02020603050405020304" pitchFamily="18" charset="0"/>
                        </a:rPr>
                        <a:t>EHMT2</a:t>
                      </a:r>
                      <a:endParaRPr lang="en-US" dirty="0">
                        <a:solidFill>
                          <a:srgbClr val="FF0000"/>
                        </a:solidFill>
                      </a:endParaRPr>
                    </a:p>
                  </a:txBody>
                  <a:tcPr/>
                </a:tc>
                <a:extLst>
                  <a:ext uri="{0D108BD9-81ED-4DB2-BD59-A6C34878D82A}">
                    <a16:rowId xmlns:a16="http://schemas.microsoft.com/office/drawing/2014/main" val="3296623152"/>
                  </a:ext>
                </a:extLst>
              </a:tr>
            </a:tbl>
          </a:graphicData>
        </a:graphic>
      </p:graphicFrame>
      <p:sp>
        <p:nvSpPr>
          <p:cNvPr id="12" name="TextBox 11">
            <a:extLst>
              <a:ext uri="{FF2B5EF4-FFF2-40B4-BE49-F238E27FC236}">
                <a16:creationId xmlns:a16="http://schemas.microsoft.com/office/drawing/2014/main" id="{042F3FCE-DE77-8DB8-D9EA-33D4A1CEEB8B}"/>
              </a:ext>
            </a:extLst>
          </p:cNvPr>
          <p:cNvSpPr txBox="1"/>
          <p:nvPr/>
        </p:nvSpPr>
        <p:spPr>
          <a:xfrm>
            <a:off x="390714" y="2401432"/>
            <a:ext cx="1686201" cy="646331"/>
          </a:xfrm>
          <a:prstGeom prst="rect">
            <a:avLst/>
          </a:prstGeom>
          <a:noFill/>
          <a:ln>
            <a:solidFill>
              <a:schemeClr val="tx1"/>
            </a:solidFill>
          </a:ln>
        </p:spPr>
        <p:txBody>
          <a:bodyPr wrap="square" rtlCol="0">
            <a:spAutoFit/>
          </a:bodyPr>
          <a:lstStyle/>
          <a:p>
            <a:pPr algn="ctr"/>
            <a:r>
              <a:rPr lang="en-US" b="0" dirty="0">
                <a:effectLst/>
                <a:latin typeface="Times New Roman" panose="02020603050405020304" pitchFamily="18" charset="0"/>
                <a:cs typeface="Times New Roman" panose="02020603050405020304" pitchFamily="18" charset="0"/>
              </a:rPr>
              <a:t>Compound CID: 16022698</a:t>
            </a:r>
          </a:p>
        </p:txBody>
      </p:sp>
      <p:cxnSp>
        <p:nvCxnSpPr>
          <p:cNvPr id="14" name="Straight Arrow Connector 13">
            <a:extLst>
              <a:ext uri="{FF2B5EF4-FFF2-40B4-BE49-F238E27FC236}">
                <a16:creationId xmlns:a16="http://schemas.microsoft.com/office/drawing/2014/main" id="{0CC3C783-583E-FD9C-0725-CEEE7B78DB51}"/>
              </a:ext>
            </a:extLst>
          </p:cNvPr>
          <p:cNvCxnSpPr>
            <a:stCxn id="12" idx="3"/>
            <a:endCxn id="10" idx="1"/>
          </p:cNvCxnSpPr>
          <p:nvPr/>
        </p:nvCxnSpPr>
        <p:spPr>
          <a:xfrm>
            <a:off x="2076915" y="2724598"/>
            <a:ext cx="9625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A997556-020A-BA4C-599F-7904F4BF9A7B}"/>
              </a:ext>
            </a:extLst>
          </p:cNvPr>
          <p:cNvSpPr txBox="1"/>
          <p:nvPr/>
        </p:nvSpPr>
        <p:spPr>
          <a:xfrm>
            <a:off x="1068338" y="3944020"/>
            <a:ext cx="2873607" cy="369332"/>
          </a:xfrm>
          <a:prstGeom prst="rect">
            <a:avLst/>
          </a:prstGeom>
          <a:noFill/>
        </p:spPr>
        <p:txBody>
          <a:bodyPr wrap="none" rtlCol="0">
            <a:spAutoFit/>
          </a:bodyPr>
          <a:lstStyle/>
          <a:p>
            <a:r>
              <a:rPr lang="en-US" b="1" dirty="0" err="1"/>
              <a:t>Tanimoto</a:t>
            </a:r>
            <a:r>
              <a:rPr lang="en-US" b="1" dirty="0"/>
              <a:t> coefficient &gt; 0.8</a:t>
            </a:r>
          </a:p>
        </p:txBody>
      </p:sp>
      <p:cxnSp>
        <p:nvCxnSpPr>
          <p:cNvPr id="23" name="Straight Arrow Connector 22">
            <a:extLst>
              <a:ext uri="{FF2B5EF4-FFF2-40B4-BE49-F238E27FC236}">
                <a16:creationId xmlns:a16="http://schemas.microsoft.com/office/drawing/2014/main" id="{81D16035-C3A6-5F04-3F56-10D8080FBB53}"/>
              </a:ext>
            </a:extLst>
          </p:cNvPr>
          <p:cNvCxnSpPr>
            <a:cxnSpLocks/>
            <a:stCxn id="15" idx="0"/>
          </p:cNvCxnSpPr>
          <p:nvPr/>
        </p:nvCxnSpPr>
        <p:spPr>
          <a:xfrm flipV="1">
            <a:off x="2505142" y="2778049"/>
            <a:ext cx="0" cy="1165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36074D2-C819-B23E-A3AA-752310939A7E}"/>
              </a:ext>
            </a:extLst>
          </p:cNvPr>
          <p:cNvSpPr txBox="1"/>
          <p:nvPr/>
        </p:nvSpPr>
        <p:spPr>
          <a:xfrm>
            <a:off x="7493620" y="4583151"/>
            <a:ext cx="856453" cy="369332"/>
          </a:xfrm>
          <a:prstGeom prst="rect">
            <a:avLst/>
          </a:prstGeom>
          <a:noFill/>
        </p:spPr>
        <p:txBody>
          <a:bodyPr wrap="none" rtlCol="0">
            <a:spAutoFit/>
          </a:bodyPr>
          <a:lstStyle/>
          <a:p>
            <a:r>
              <a:rPr lang="en-US" dirty="0"/>
              <a:t>TOR1A</a:t>
            </a:r>
          </a:p>
        </p:txBody>
      </p:sp>
      <p:cxnSp>
        <p:nvCxnSpPr>
          <p:cNvPr id="36" name="Straight Arrow Connector 35">
            <a:extLst>
              <a:ext uri="{FF2B5EF4-FFF2-40B4-BE49-F238E27FC236}">
                <a16:creationId xmlns:a16="http://schemas.microsoft.com/office/drawing/2014/main" id="{045664A0-53BB-E548-8310-D90D6EC307EE}"/>
              </a:ext>
            </a:extLst>
          </p:cNvPr>
          <p:cNvCxnSpPr>
            <a:stCxn id="24" idx="0"/>
          </p:cNvCxnSpPr>
          <p:nvPr/>
        </p:nvCxnSpPr>
        <p:spPr>
          <a:xfrm flipV="1">
            <a:off x="7921847" y="3429000"/>
            <a:ext cx="6670" cy="11541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8" name="Picture 2" descr="Biomedical Data Translator | National Center for Advancing Translational  Sciences">
            <a:extLst>
              <a:ext uri="{FF2B5EF4-FFF2-40B4-BE49-F238E27FC236}">
                <a16:creationId xmlns:a16="http://schemas.microsoft.com/office/drawing/2014/main" id="{1F11F3A9-9FE1-06EC-6A41-C42D3FFFF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196" y="3630858"/>
            <a:ext cx="1691888" cy="750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86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B1E25A-F796-4C49-B5BB-138650A1E912}"/>
              </a:ext>
            </a:extLst>
          </p:cNvPr>
          <p:cNvSpPr txBox="1">
            <a:spLocks/>
          </p:cNvSpPr>
          <p:nvPr/>
        </p:nvSpPr>
        <p:spPr>
          <a:xfrm>
            <a:off x="2439329" y="361643"/>
            <a:ext cx="7313341" cy="7450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ea typeface="+mn-ea"/>
                <a:cs typeface="Times New Roman" panose="02020603050405020304" pitchFamily="18" charset="0"/>
              </a:rPr>
              <a:t>Scientific evidence mining via Translator</a:t>
            </a:r>
          </a:p>
        </p:txBody>
      </p:sp>
      <p:sp>
        <p:nvSpPr>
          <p:cNvPr id="4" name="Content Placeholder 2">
            <a:extLst>
              <a:ext uri="{FF2B5EF4-FFF2-40B4-BE49-F238E27FC236}">
                <a16:creationId xmlns:a16="http://schemas.microsoft.com/office/drawing/2014/main" id="{66BD5E1C-C33A-09CF-B453-46154DADFAB0}"/>
              </a:ext>
            </a:extLst>
          </p:cNvPr>
          <p:cNvSpPr txBox="1">
            <a:spLocks/>
          </p:cNvSpPr>
          <p:nvPr/>
        </p:nvSpPr>
        <p:spPr>
          <a:xfrm>
            <a:off x="237633" y="1072393"/>
            <a:ext cx="11716731" cy="477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TDP1 and TOR1A (</a:t>
            </a:r>
            <a:r>
              <a:rPr lang="en-US" sz="2400" dirty="0">
                <a:latin typeface="Times New Roman" panose="02020603050405020304" pitchFamily="18" charset="0"/>
                <a:cs typeface="Times New Roman" panose="02020603050405020304" pitchFamily="18" charset="0"/>
                <a:hlinkClick r:id="rId2"/>
              </a:rPr>
              <a:t>https://arax.ncats.io/?r=abc51579-8313-4e71-90c4-c38d769adef9</a:t>
            </a:r>
            <a:r>
              <a:rPr lang="en-US" sz="2400" dirty="0">
                <a:latin typeface="Times New Roman" panose="02020603050405020304" pitchFamily="18" charset="0"/>
                <a:cs typeface="Times New Roman" panose="02020603050405020304" pitchFamily="18" charset="0"/>
              </a:rPr>
              <a:t> )</a:t>
            </a:r>
          </a:p>
          <a:p>
            <a:endParaRPr lang="en-US" sz="2400" dirty="0"/>
          </a:p>
        </p:txBody>
      </p:sp>
      <p:pic>
        <p:nvPicPr>
          <p:cNvPr id="6" name="Picture 5">
            <a:extLst>
              <a:ext uri="{FF2B5EF4-FFF2-40B4-BE49-F238E27FC236}">
                <a16:creationId xmlns:a16="http://schemas.microsoft.com/office/drawing/2014/main" id="{3E212405-285A-D3AA-AEE1-63A2D19A99BF}"/>
              </a:ext>
            </a:extLst>
          </p:cNvPr>
          <p:cNvPicPr>
            <a:picLocks noChangeAspect="1"/>
          </p:cNvPicPr>
          <p:nvPr/>
        </p:nvPicPr>
        <p:blipFill>
          <a:blip r:embed="rId3"/>
          <a:stretch>
            <a:fillRect/>
          </a:stretch>
        </p:blipFill>
        <p:spPr>
          <a:xfrm>
            <a:off x="903568" y="1831723"/>
            <a:ext cx="4898518" cy="1559022"/>
          </a:xfrm>
          <a:prstGeom prst="rect">
            <a:avLst/>
          </a:prstGeom>
          <a:ln>
            <a:solidFill>
              <a:schemeClr val="tx1"/>
            </a:solidFill>
          </a:ln>
        </p:spPr>
      </p:pic>
      <p:pic>
        <p:nvPicPr>
          <p:cNvPr id="9" name="Picture 8">
            <a:extLst>
              <a:ext uri="{FF2B5EF4-FFF2-40B4-BE49-F238E27FC236}">
                <a16:creationId xmlns:a16="http://schemas.microsoft.com/office/drawing/2014/main" id="{298389D8-8A38-9F25-7AFE-E40D5D4742D1}"/>
              </a:ext>
            </a:extLst>
          </p:cNvPr>
          <p:cNvPicPr>
            <a:picLocks noChangeAspect="1"/>
          </p:cNvPicPr>
          <p:nvPr/>
        </p:nvPicPr>
        <p:blipFill>
          <a:blip r:embed="rId4"/>
          <a:stretch>
            <a:fillRect/>
          </a:stretch>
        </p:blipFill>
        <p:spPr>
          <a:xfrm>
            <a:off x="280638" y="4060579"/>
            <a:ext cx="6257365" cy="2546529"/>
          </a:xfrm>
          <a:prstGeom prst="rect">
            <a:avLst/>
          </a:prstGeom>
          <a:ln>
            <a:solidFill>
              <a:schemeClr val="tx1"/>
            </a:solidFill>
          </a:ln>
        </p:spPr>
      </p:pic>
      <p:sp>
        <p:nvSpPr>
          <p:cNvPr id="10" name="TextBox 9">
            <a:extLst>
              <a:ext uri="{FF2B5EF4-FFF2-40B4-BE49-F238E27FC236}">
                <a16:creationId xmlns:a16="http://schemas.microsoft.com/office/drawing/2014/main" id="{C015C2B6-0FC0-8B25-D4FD-8D5C3AD58A05}"/>
              </a:ext>
            </a:extLst>
          </p:cNvPr>
          <p:cNvSpPr txBox="1"/>
          <p:nvPr/>
        </p:nvSpPr>
        <p:spPr>
          <a:xfrm>
            <a:off x="3585738" y="3569210"/>
            <a:ext cx="2807179" cy="369332"/>
          </a:xfrm>
          <a:prstGeom prst="rect">
            <a:avLst/>
          </a:prstGeom>
          <a:noFill/>
        </p:spPr>
        <p:txBody>
          <a:bodyPr wrap="none" rtlCol="0">
            <a:spAutoFit/>
          </a:bodyPr>
          <a:lstStyle/>
          <a:p>
            <a:r>
              <a:rPr lang="en-US" dirty="0"/>
              <a:t>329 potential associations</a:t>
            </a:r>
          </a:p>
        </p:txBody>
      </p:sp>
      <p:sp>
        <p:nvSpPr>
          <p:cNvPr id="11" name="Down Arrow 10">
            <a:extLst>
              <a:ext uri="{FF2B5EF4-FFF2-40B4-BE49-F238E27FC236}">
                <a16:creationId xmlns:a16="http://schemas.microsoft.com/office/drawing/2014/main" id="{8E57854F-0978-1126-7735-723E33038A1E}"/>
              </a:ext>
            </a:extLst>
          </p:cNvPr>
          <p:cNvSpPr/>
          <p:nvPr/>
        </p:nvSpPr>
        <p:spPr>
          <a:xfrm>
            <a:off x="3101106" y="3529031"/>
            <a:ext cx="484632" cy="4292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46524CC-35C9-C7E7-2686-568398B2FF2D}"/>
              </a:ext>
            </a:extLst>
          </p:cNvPr>
          <p:cNvPicPr>
            <a:picLocks noChangeAspect="1"/>
          </p:cNvPicPr>
          <p:nvPr/>
        </p:nvPicPr>
        <p:blipFill>
          <a:blip r:embed="rId5"/>
          <a:stretch>
            <a:fillRect/>
          </a:stretch>
        </p:blipFill>
        <p:spPr>
          <a:xfrm>
            <a:off x="7291303" y="2611234"/>
            <a:ext cx="4474320" cy="1153478"/>
          </a:xfrm>
          <a:prstGeom prst="rect">
            <a:avLst/>
          </a:prstGeom>
          <a:ln>
            <a:solidFill>
              <a:schemeClr val="tx1"/>
            </a:solidFill>
          </a:ln>
        </p:spPr>
      </p:pic>
      <p:pic>
        <p:nvPicPr>
          <p:cNvPr id="13" name="Picture 12">
            <a:extLst>
              <a:ext uri="{FF2B5EF4-FFF2-40B4-BE49-F238E27FC236}">
                <a16:creationId xmlns:a16="http://schemas.microsoft.com/office/drawing/2014/main" id="{15D7E223-D305-4EC6-EBCD-F5D51A722080}"/>
              </a:ext>
            </a:extLst>
          </p:cNvPr>
          <p:cNvPicPr>
            <a:picLocks noChangeAspect="1"/>
          </p:cNvPicPr>
          <p:nvPr/>
        </p:nvPicPr>
        <p:blipFill>
          <a:blip r:embed="rId6"/>
          <a:stretch>
            <a:fillRect/>
          </a:stretch>
        </p:blipFill>
        <p:spPr>
          <a:xfrm>
            <a:off x="7291303" y="4375474"/>
            <a:ext cx="4487200" cy="958369"/>
          </a:xfrm>
          <a:prstGeom prst="rect">
            <a:avLst/>
          </a:prstGeom>
          <a:ln>
            <a:solidFill>
              <a:schemeClr val="tx1"/>
            </a:solidFill>
          </a:ln>
        </p:spPr>
      </p:pic>
      <p:pic>
        <p:nvPicPr>
          <p:cNvPr id="14" name="Picture 2" descr="Zoom In Icon - Free Icons">
            <a:extLst>
              <a:ext uri="{FF2B5EF4-FFF2-40B4-BE49-F238E27FC236}">
                <a16:creationId xmlns:a16="http://schemas.microsoft.com/office/drawing/2014/main" id="{7EECED02-566B-5EFF-FF5F-33D692706D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7027" y="3632317"/>
            <a:ext cx="1537629" cy="153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945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7DBA89-35D6-361C-33E4-7B678A752423}"/>
              </a:ext>
            </a:extLst>
          </p:cNvPr>
          <p:cNvPicPr>
            <a:picLocks noChangeAspect="1"/>
          </p:cNvPicPr>
          <p:nvPr/>
        </p:nvPicPr>
        <p:blipFill>
          <a:blip r:embed="rId2"/>
          <a:stretch>
            <a:fillRect/>
          </a:stretch>
        </p:blipFill>
        <p:spPr>
          <a:xfrm>
            <a:off x="280638" y="3429000"/>
            <a:ext cx="11609904" cy="3216985"/>
          </a:xfrm>
          <a:prstGeom prst="rect">
            <a:avLst/>
          </a:prstGeom>
          <a:ln>
            <a:solidFill>
              <a:schemeClr val="tx1"/>
            </a:solidFill>
          </a:ln>
        </p:spPr>
      </p:pic>
      <p:sp>
        <p:nvSpPr>
          <p:cNvPr id="4" name="Content Placeholder 2">
            <a:extLst>
              <a:ext uri="{FF2B5EF4-FFF2-40B4-BE49-F238E27FC236}">
                <a16:creationId xmlns:a16="http://schemas.microsoft.com/office/drawing/2014/main" id="{66BD5E1C-C33A-09CF-B453-46154DADFAB0}"/>
              </a:ext>
            </a:extLst>
          </p:cNvPr>
          <p:cNvSpPr txBox="1">
            <a:spLocks/>
          </p:cNvSpPr>
          <p:nvPr/>
        </p:nvSpPr>
        <p:spPr>
          <a:xfrm>
            <a:off x="280638" y="493492"/>
            <a:ext cx="11606232" cy="477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TDP1 and TOR1A (</a:t>
            </a:r>
            <a:r>
              <a:rPr lang="en-US" sz="2400" dirty="0">
                <a:latin typeface="Times New Roman" panose="02020603050405020304" pitchFamily="18" charset="0"/>
                <a:cs typeface="Times New Roman" panose="02020603050405020304" pitchFamily="18" charset="0"/>
                <a:hlinkClick r:id="rId3"/>
              </a:rPr>
              <a:t>https://arax.ncats.io/?r=7acf41e8-82e2-4a31-8c5e-e594d1ab0ea4</a:t>
            </a:r>
            <a:r>
              <a:rPr lang="en-US" sz="2400" dirty="0">
                <a:latin typeface="Times New Roman" panose="02020603050405020304" pitchFamily="18" charset="0"/>
                <a:cs typeface="Times New Roman" panose="02020603050405020304" pitchFamily="18" charset="0"/>
              </a:rPr>
              <a:t> )</a:t>
            </a:r>
          </a:p>
          <a:p>
            <a:endParaRPr lang="en-US" sz="2400" dirty="0"/>
          </a:p>
        </p:txBody>
      </p:sp>
      <p:pic>
        <p:nvPicPr>
          <p:cNvPr id="5" name="Picture 4">
            <a:extLst>
              <a:ext uri="{FF2B5EF4-FFF2-40B4-BE49-F238E27FC236}">
                <a16:creationId xmlns:a16="http://schemas.microsoft.com/office/drawing/2014/main" id="{3E744379-3C76-EBA9-1F7C-E4ACD22B8237}"/>
              </a:ext>
            </a:extLst>
          </p:cNvPr>
          <p:cNvPicPr>
            <a:picLocks noChangeAspect="1"/>
          </p:cNvPicPr>
          <p:nvPr/>
        </p:nvPicPr>
        <p:blipFill>
          <a:blip r:embed="rId4"/>
          <a:stretch>
            <a:fillRect/>
          </a:stretch>
        </p:blipFill>
        <p:spPr>
          <a:xfrm>
            <a:off x="668609" y="1404436"/>
            <a:ext cx="4135718" cy="1454511"/>
          </a:xfrm>
          <a:prstGeom prst="rect">
            <a:avLst/>
          </a:prstGeom>
          <a:ln>
            <a:solidFill>
              <a:schemeClr val="tx1"/>
            </a:solidFill>
          </a:ln>
        </p:spPr>
      </p:pic>
      <p:cxnSp>
        <p:nvCxnSpPr>
          <p:cNvPr id="7" name="Elbow Connector 6">
            <a:extLst>
              <a:ext uri="{FF2B5EF4-FFF2-40B4-BE49-F238E27FC236}">
                <a16:creationId xmlns:a16="http://schemas.microsoft.com/office/drawing/2014/main" id="{48805365-5DD2-7212-EAFD-D32655925C49}"/>
              </a:ext>
            </a:extLst>
          </p:cNvPr>
          <p:cNvCxnSpPr>
            <a:stCxn id="5" idx="3"/>
            <a:endCxn id="2" idx="0"/>
          </p:cNvCxnSpPr>
          <p:nvPr/>
        </p:nvCxnSpPr>
        <p:spPr>
          <a:xfrm>
            <a:off x="4804327" y="2131692"/>
            <a:ext cx="1281263" cy="129730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1BABA28-0DFB-BFCD-6349-803D38AB4CF8}"/>
              </a:ext>
            </a:extLst>
          </p:cNvPr>
          <p:cNvSpPr txBox="1"/>
          <p:nvPr/>
        </p:nvSpPr>
        <p:spPr>
          <a:xfrm>
            <a:off x="6085590" y="2387604"/>
            <a:ext cx="4973221" cy="369332"/>
          </a:xfrm>
          <a:prstGeom prst="rect">
            <a:avLst/>
          </a:prstGeom>
          <a:noFill/>
        </p:spPr>
        <p:txBody>
          <a:bodyPr wrap="none" rtlCol="0">
            <a:spAutoFit/>
          </a:bodyPr>
          <a:lstStyle/>
          <a:p>
            <a:r>
              <a:rPr lang="en-US" dirty="0"/>
              <a:t>34 potential associations via intermediate genes</a:t>
            </a:r>
          </a:p>
        </p:txBody>
      </p:sp>
    </p:spTree>
    <p:extLst>
      <p:ext uri="{BB962C8B-B14F-4D97-AF65-F5344CB8AC3E}">
        <p14:creationId xmlns:p14="http://schemas.microsoft.com/office/powerpoint/2010/main" val="1847986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53393-741E-17B8-FBD0-40232DD6DB00}"/>
              </a:ext>
            </a:extLst>
          </p:cNvPr>
          <p:cNvPicPr>
            <a:picLocks noChangeAspect="1"/>
          </p:cNvPicPr>
          <p:nvPr/>
        </p:nvPicPr>
        <p:blipFill>
          <a:blip r:embed="rId2"/>
          <a:stretch>
            <a:fillRect/>
          </a:stretch>
        </p:blipFill>
        <p:spPr>
          <a:xfrm>
            <a:off x="284310" y="933620"/>
            <a:ext cx="3566372" cy="1050927"/>
          </a:xfrm>
          <a:prstGeom prst="rect">
            <a:avLst/>
          </a:prstGeom>
          <a:ln>
            <a:solidFill>
              <a:schemeClr val="tx1"/>
            </a:solidFill>
          </a:ln>
        </p:spPr>
      </p:pic>
      <p:sp>
        <p:nvSpPr>
          <p:cNvPr id="3" name="Content Placeholder 2">
            <a:extLst>
              <a:ext uri="{FF2B5EF4-FFF2-40B4-BE49-F238E27FC236}">
                <a16:creationId xmlns:a16="http://schemas.microsoft.com/office/drawing/2014/main" id="{AB7D1916-AA4A-29C5-6EE1-20A90C769561}"/>
              </a:ext>
            </a:extLst>
          </p:cNvPr>
          <p:cNvSpPr txBox="1">
            <a:spLocks/>
          </p:cNvSpPr>
          <p:nvPr/>
        </p:nvSpPr>
        <p:spPr>
          <a:xfrm>
            <a:off x="284310" y="348172"/>
            <a:ext cx="10513741" cy="4777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CGA and TOR1A (</a:t>
            </a:r>
            <a:r>
              <a:rPr lang="en-US" sz="2400" dirty="0">
                <a:latin typeface="Times New Roman" panose="02020603050405020304" pitchFamily="18" charset="0"/>
                <a:cs typeface="Times New Roman" panose="02020603050405020304" pitchFamily="18" charset="0"/>
                <a:hlinkClick r:id="rId3"/>
              </a:rPr>
              <a:t>https://arax.ncats.io/?r=30b5f5b8-07fb-422f-86eb-36e48d5b931c</a:t>
            </a:r>
            <a:r>
              <a:rPr lang="en-US" sz="2400" dirty="0">
                <a:latin typeface="Times New Roman" panose="02020603050405020304" pitchFamily="18" charset="0"/>
                <a:cs typeface="Times New Roman" panose="02020603050405020304" pitchFamily="18" charset="0"/>
              </a:rPr>
              <a:t> )</a:t>
            </a:r>
          </a:p>
          <a:p>
            <a:endParaRPr lang="en-US" sz="2400" dirty="0"/>
          </a:p>
        </p:txBody>
      </p:sp>
      <p:sp>
        <p:nvSpPr>
          <p:cNvPr id="5" name="TextBox 4">
            <a:extLst>
              <a:ext uri="{FF2B5EF4-FFF2-40B4-BE49-F238E27FC236}">
                <a16:creationId xmlns:a16="http://schemas.microsoft.com/office/drawing/2014/main" id="{19E3FF0A-205D-C21F-0D33-9BBAFB12B9D4}"/>
              </a:ext>
            </a:extLst>
          </p:cNvPr>
          <p:cNvSpPr txBox="1"/>
          <p:nvPr/>
        </p:nvSpPr>
        <p:spPr>
          <a:xfrm>
            <a:off x="7625539" y="1507526"/>
            <a:ext cx="2807179" cy="369332"/>
          </a:xfrm>
          <a:prstGeom prst="rect">
            <a:avLst/>
          </a:prstGeom>
          <a:noFill/>
        </p:spPr>
        <p:txBody>
          <a:bodyPr wrap="none" rtlCol="0">
            <a:spAutoFit/>
          </a:bodyPr>
          <a:lstStyle/>
          <a:p>
            <a:r>
              <a:rPr lang="en-US" dirty="0"/>
              <a:t>223 potential associations</a:t>
            </a:r>
          </a:p>
        </p:txBody>
      </p:sp>
      <p:pic>
        <p:nvPicPr>
          <p:cNvPr id="7" name="Picture 6">
            <a:extLst>
              <a:ext uri="{FF2B5EF4-FFF2-40B4-BE49-F238E27FC236}">
                <a16:creationId xmlns:a16="http://schemas.microsoft.com/office/drawing/2014/main" id="{8A7A6918-3F20-2463-4B09-1A65A66802F2}"/>
              </a:ext>
            </a:extLst>
          </p:cNvPr>
          <p:cNvPicPr>
            <a:picLocks noChangeAspect="1"/>
          </p:cNvPicPr>
          <p:nvPr/>
        </p:nvPicPr>
        <p:blipFill>
          <a:blip r:embed="rId4"/>
          <a:stretch>
            <a:fillRect/>
          </a:stretch>
        </p:blipFill>
        <p:spPr>
          <a:xfrm>
            <a:off x="3343389" y="2082730"/>
            <a:ext cx="8564301" cy="4746759"/>
          </a:xfrm>
          <a:prstGeom prst="rect">
            <a:avLst/>
          </a:prstGeom>
          <a:ln>
            <a:solidFill>
              <a:schemeClr val="tx1"/>
            </a:solidFill>
          </a:ln>
        </p:spPr>
      </p:pic>
      <p:cxnSp>
        <p:nvCxnSpPr>
          <p:cNvPr id="9" name="Elbow Connector 8">
            <a:extLst>
              <a:ext uri="{FF2B5EF4-FFF2-40B4-BE49-F238E27FC236}">
                <a16:creationId xmlns:a16="http://schemas.microsoft.com/office/drawing/2014/main" id="{08E5E486-9283-49C8-1418-10294D511D45}"/>
              </a:ext>
            </a:extLst>
          </p:cNvPr>
          <p:cNvCxnSpPr>
            <a:stCxn id="2" idx="3"/>
            <a:endCxn id="7" idx="0"/>
          </p:cNvCxnSpPr>
          <p:nvPr/>
        </p:nvCxnSpPr>
        <p:spPr>
          <a:xfrm>
            <a:off x="3850682" y="1459084"/>
            <a:ext cx="3774858" cy="62364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049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6BD5E1C-C33A-09CF-B453-46154DADFAB0}"/>
              </a:ext>
            </a:extLst>
          </p:cNvPr>
          <p:cNvSpPr txBox="1">
            <a:spLocks/>
          </p:cNvSpPr>
          <p:nvPr/>
        </p:nvSpPr>
        <p:spPr>
          <a:xfrm>
            <a:off x="284310" y="679136"/>
            <a:ext cx="10513741" cy="4777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EHMT2 and TOR1A (</a:t>
            </a:r>
            <a:r>
              <a:rPr lang="en-US" sz="2400" dirty="0">
                <a:latin typeface="Times New Roman" panose="02020603050405020304" pitchFamily="18" charset="0"/>
                <a:cs typeface="Times New Roman" panose="02020603050405020304" pitchFamily="18" charset="0"/>
                <a:hlinkClick r:id="rId2"/>
              </a:rPr>
              <a:t>https://arax.ncats.io/?r=5084c268-2f9c-4a16-85a1-2fe8ab499818</a:t>
            </a:r>
            <a:r>
              <a:rPr lang="en-US" sz="2400" dirty="0">
                <a:latin typeface="Times New Roman" panose="02020603050405020304" pitchFamily="18" charset="0"/>
                <a:cs typeface="Times New Roman" panose="02020603050405020304" pitchFamily="18" charset="0"/>
              </a:rPr>
              <a:t> )</a:t>
            </a:r>
          </a:p>
          <a:p>
            <a:endParaRPr lang="en-US" sz="2400" dirty="0"/>
          </a:p>
        </p:txBody>
      </p:sp>
      <p:pic>
        <p:nvPicPr>
          <p:cNvPr id="3" name="Picture 2">
            <a:extLst>
              <a:ext uri="{FF2B5EF4-FFF2-40B4-BE49-F238E27FC236}">
                <a16:creationId xmlns:a16="http://schemas.microsoft.com/office/drawing/2014/main" id="{FC665A7D-7BE7-3971-8AE9-C85F94961E2A}"/>
              </a:ext>
            </a:extLst>
          </p:cNvPr>
          <p:cNvPicPr>
            <a:picLocks noChangeAspect="1"/>
          </p:cNvPicPr>
          <p:nvPr/>
        </p:nvPicPr>
        <p:blipFill>
          <a:blip r:embed="rId3"/>
          <a:stretch>
            <a:fillRect/>
          </a:stretch>
        </p:blipFill>
        <p:spPr>
          <a:xfrm>
            <a:off x="284310" y="3799368"/>
            <a:ext cx="5597487" cy="2538228"/>
          </a:xfrm>
          <a:prstGeom prst="rect">
            <a:avLst/>
          </a:prstGeom>
          <a:ln>
            <a:solidFill>
              <a:schemeClr val="tx1"/>
            </a:solidFill>
          </a:ln>
        </p:spPr>
      </p:pic>
      <p:pic>
        <p:nvPicPr>
          <p:cNvPr id="6" name="Picture 5">
            <a:extLst>
              <a:ext uri="{FF2B5EF4-FFF2-40B4-BE49-F238E27FC236}">
                <a16:creationId xmlns:a16="http://schemas.microsoft.com/office/drawing/2014/main" id="{1012F25D-54E0-30F4-6589-065F2C5A56C0}"/>
              </a:ext>
            </a:extLst>
          </p:cNvPr>
          <p:cNvPicPr>
            <a:picLocks noChangeAspect="1"/>
          </p:cNvPicPr>
          <p:nvPr/>
        </p:nvPicPr>
        <p:blipFill>
          <a:blip r:embed="rId4"/>
          <a:stretch>
            <a:fillRect/>
          </a:stretch>
        </p:blipFill>
        <p:spPr>
          <a:xfrm>
            <a:off x="483443" y="1492930"/>
            <a:ext cx="5057737" cy="1506764"/>
          </a:xfrm>
          <a:prstGeom prst="rect">
            <a:avLst/>
          </a:prstGeom>
          <a:ln>
            <a:solidFill>
              <a:schemeClr val="tx1"/>
            </a:solidFill>
          </a:ln>
        </p:spPr>
      </p:pic>
      <p:sp>
        <p:nvSpPr>
          <p:cNvPr id="9" name="TextBox 8">
            <a:extLst>
              <a:ext uri="{FF2B5EF4-FFF2-40B4-BE49-F238E27FC236}">
                <a16:creationId xmlns:a16="http://schemas.microsoft.com/office/drawing/2014/main" id="{EC5B61A8-A0D7-BE08-577C-1F26AF333364}"/>
              </a:ext>
            </a:extLst>
          </p:cNvPr>
          <p:cNvSpPr txBox="1"/>
          <p:nvPr/>
        </p:nvSpPr>
        <p:spPr>
          <a:xfrm>
            <a:off x="3169848" y="3225683"/>
            <a:ext cx="2807179" cy="369332"/>
          </a:xfrm>
          <a:prstGeom prst="rect">
            <a:avLst/>
          </a:prstGeom>
          <a:noFill/>
        </p:spPr>
        <p:txBody>
          <a:bodyPr wrap="none" rtlCol="0">
            <a:spAutoFit/>
          </a:bodyPr>
          <a:lstStyle/>
          <a:p>
            <a:r>
              <a:rPr lang="en-US" dirty="0"/>
              <a:t>473 potential associations</a:t>
            </a:r>
          </a:p>
        </p:txBody>
      </p:sp>
      <p:sp>
        <p:nvSpPr>
          <p:cNvPr id="10" name="Down Arrow 9">
            <a:extLst>
              <a:ext uri="{FF2B5EF4-FFF2-40B4-BE49-F238E27FC236}">
                <a16:creationId xmlns:a16="http://schemas.microsoft.com/office/drawing/2014/main" id="{3210F9C2-B09C-82DC-7D60-38DF22506FCE}"/>
              </a:ext>
            </a:extLst>
          </p:cNvPr>
          <p:cNvSpPr/>
          <p:nvPr/>
        </p:nvSpPr>
        <p:spPr>
          <a:xfrm>
            <a:off x="2685216" y="3185504"/>
            <a:ext cx="484632" cy="4292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72FD581-B359-5B73-7BB2-F94B53F1894F}"/>
              </a:ext>
            </a:extLst>
          </p:cNvPr>
          <p:cNvPicPr>
            <a:picLocks noChangeAspect="1"/>
          </p:cNvPicPr>
          <p:nvPr/>
        </p:nvPicPr>
        <p:blipFill>
          <a:blip r:embed="rId5"/>
          <a:stretch>
            <a:fillRect/>
          </a:stretch>
        </p:blipFill>
        <p:spPr>
          <a:xfrm>
            <a:off x="6845135" y="2720576"/>
            <a:ext cx="4920026" cy="1289556"/>
          </a:xfrm>
          <a:prstGeom prst="rect">
            <a:avLst/>
          </a:prstGeom>
          <a:ln>
            <a:solidFill>
              <a:schemeClr val="tx1"/>
            </a:solidFill>
          </a:ln>
        </p:spPr>
      </p:pic>
      <p:pic>
        <p:nvPicPr>
          <p:cNvPr id="13" name="Picture 12">
            <a:extLst>
              <a:ext uri="{FF2B5EF4-FFF2-40B4-BE49-F238E27FC236}">
                <a16:creationId xmlns:a16="http://schemas.microsoft.com/office/drawing/2014/main" id="{72F1C373-2D29-9160-2838-A20E4BEC23F5}"/>
              </a:ext>
            </a:extLst>
          </p:cNvPr>
          <p:cNvPicPr>
            <a:picLocks noChangeAspect="1"/>
          </p:cNvPicPr>
          <p:nvPr/>
        </p:nvPicPr>
        <p:blipFill>
          <a:blip r:embed="rId6"/>
          <a:stretch>
            <a:fillRect/>
          </a:stretch>
        </p:blipFill>
        <p:spPr>
          <a:xfrm>
            <a:off x="6845135" y="4548406"/>
            <a:ext cx="4920027" cy="1409096"/>
          </a:xfrm>
          <a:prstGeom prst="rect">
            <a:avLst/>
          </a:prstGeom>
          <a:ln>
            <a:solidFill>
              <a:schemeClr val="tx1"/>
            </a:solidFill>
          </a:ln>
        </p:spPr>
      </p:pic>
      <p:pic>
        <p:nvPicPr>
          <p:cNvPr id="14" name="Picture 2" descr="Zoom In Icon - Free Icons">
            <a:extLst>
              <a:ext uri="{FF2B5EF4-FFF2-40B4-BE49-F238E27FC236}">
                <a16:creationId xmlns:a16="http://schemas.microsoft.com/office/drawing/2014/main" id="{4FD8ADA0-9ACC-A32C-49A3-A2EEC6C3A5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7185" y="3779592"/>
            <a:ext cx="1537629" cy="153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340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A2B2F4-9F27-3E46-3EB3-CD3E255A64F1}"/>
              </a:ext>
            </a:extLst>
          </p:cNvPr>
          <p:cNvSpPr>
            <a:spLocks noGrp="1"/>
          </p:cNvSpPr>
          <p:nvPr>
            <p:ph idx="1"/>
          </p:nvPr>
        </p:nvSpPr>
        <p:spPr>
          <a:xfrm>
            <a:off x="291655" y="490965"/>
            <a:ext cx="11558798" cy="477759"/>
          </a:xfrm>
        </p:spPr>
        <p:txBody>
          <a:bodyPr>
            <a:noAutofit/>
          </a:bodyPr>
          <a:lstStyle/>
          <a:p>
            <a:r>
              <a:rPr lang="en-US" sz="2400" b="0" dirty="0">
                <a:effectLst/>
                <a:latin typeface="Times New Roman" panose="02020603050405020304" pitchFamily="18" charset="0"/>
                <a:cs typeface="Times New Roman" panose="02020603050405020304" pitchFamily="18" charset="0"/>
              </a:rPr>
              <a:t>TARDBP and TOR1A (</a:t>
            </a:r>
            <a:r>
              <a:rPr lang="en-US" sz="2400" b="0" dirty="0">
                <a:effectLst/>
                <a:latin typeface="Times New Roman" panose="02020603050405020304" pitchFamily="18" charset="0"/>
                <a:cs typeface="Times New Roman" panose="02020603050405020304" pitchFamily="18" charset="0"/>
                <a:hlinkClick r:id="rId2"/>
              </a:rPr>
              <a:t>https://arax.ncats.io/?r=319af68a-9987-45dc-abd0-596db230ede0</a:t>
            </a:r>
            <a:r>
              <a:rPr lang="en-US" sz="2400" b="0" dirty="0">
                <a:effectLst/>
                <a:latin typeface="Times New Roman" panose="02020603050405020304" pitchFamily="18" charset="0"/>
                <a:cs typeface="Times New Roman" panose="02020603050405020304" pitchFamily="18" charset="0"/>
              </a:rPr>
              <a:t> )</a:t>
            </a:r>
          </a:p>
          <a:p>
            <a:endParaRPr lang="en-US" sz="2400" dirty="0"/>
          </a:p>
        </p:txBody>
      </p:sp>
      <p:pic>
        <p:nvPicPr>
          <p:cNvPr id="13" name="Picture 12">
            <a:extLst>
              <a:ext uri="{FF2B5EF4-FFF2-40B4-BE49-F238E27FC236}">
                <a16:creationId xmlns:a16="http://schemas.microsoft.com/office/drawing/2014/main" id="{9AF8BE93-7FD4-C6FE-AD50-1ACD48B6E359}"/>
              </a:ext>
            </a:extLst>
          </p:cNvPr>
          <p:cNvPicPr>
            <a:picLocks noChangeAspect="1"/>
          </p:cNvPicPr>
          <p:nvPr/>
        </p:nvPicPr>
        <p:blipFill>
          <a:blip r:embed="rId3"/>
          <a:stretch>
            <a:fillRect/>
          </a:stretch>
        </p:blipFill>
        <p:spPr>
          <a:xfrm>
            <a:off x="694078" y="1511773"/>
            <a:ext cx="5755888" cy="1308888"/>
          </a:xfrm>
          <a:prstGeom prst="rect">
            <a:avLst/>
          </a:prstGeom>
          <a:ln>
            <a:solidFill>
              <a:schemeClr val="tx1"/>
            </a:solidFill>
          </a:ln>
        </p:spPr>
      </p:pic>
      <p:pic>
        <p:nvPicPr>
          <p:cNvPr id="14" name="Picture 13">
            <a:extLst>
              <a:ext uri="{FF2B5EF4-FFF2-40B4-BE49-F238E27FC236}">
                <a16:creationId xmlns:a16="http://schemas.microsoft.com/office/drawing/2014/main" id="{8023F3AD-0FD4-9989-FA58-DD6EAAF76F6D}"/>
              </a:ext>
            </a:extLst>
          </p:cNvPr>
          <p:cNvPicPr>
            <a:picLocks noChangeAspect="1"/>
          </p:cNvPicPr>
          <p:nvPr/>
        </p:nvPicPr>
        <p:blipFill>
          <a:blip r:embed="rId4"/>
          <a:stretch>
            <a:fillRect/>
          </a:stretch>
        </p:blipFill>
        <p:spPr>
          <a:xfrm>
            <a:off x="398202" y="3429000"/>
            <a:ext cx="6347640" cy="2657901"/>
          </a:xfrm>
          <a:prstGeom prst="rect">
            <a:avLst/>
          </a:prstGeom>
          <a:ln>
            <a:solidFill>
              <a:schemeClr val="tx1"/>
            </a:solidFill>
          </a:ln>
        </p:spPr>
      </p:pic>
      <p:sp>
        <p:nvSpPr>
          <p:cNvPr id="15" name="TextBox 14">
            <a:extLst>
              <a:ext uri="{FF2B5EF4-FFF2-40B4-BE49-F238E27FC236}">
                <a16:creationId xmlns:a16="http://schemas.microsoft.com/office/drawing/2014/main" id="{2E182536-DBEF-ADAE-D83E-6D2D3220F5A2}"/>
              </a:ext>
            </a:extLst>
          </p:cNvPr>
          <p:cNvSpPr txBox="1"/>
          <p:nvPr/>
        </p:nvSpPr>
        <p:spPr>
          <a:xfrm>
            <a:off x="3814338" y="2966537"/>
            <a:ext cx="2807179" cy="369332"/>
          </a:xfrm>
          <a:prstGeom prst="rect">
            <a:avLst/>
          </a:prstGeom>
          <a:noFill/>
        </p:spPr>
        <p:txBody>
          <a:bodyPr wrap="none" rtlCol="0">
            <a:spAutoFit/>
          </a:bodyPr>
          <a:lstStyle/>
          <a:p>
            <a:r>
              <a:rPr lang="en-US" dirty="0"/>
              <a:t>473 potential associations</a:t>
            </a:r>
          </a:p>
        </p:txBody>
      </p:sp>
      <p:sp>
        <p:nvSpPr>
          <p:cNvPr id="16" name="Down Arrow 15">
            <a:extLst>
              <a:ext uri="{FF2B5EF4-FFF2-40B4-BE49-F238E27FC236}">
                <a16:creationId xmlns:a16="http://schemas.microsoft.com/office/drawing/2014/main" id="{D0FBDFFD-0516-9D83-E7C4-0C01463219A1}"/>
              </a:ext>
            </a:extLst>
          </p:cNvPr>
          <p:cNvSpPr/>
          <p:nvPr/>
        </p:nvSpPr>
        <p:spPr>
          <a:xfrm>
            <a:off x="3329706" y="2926358"/>
            <a:ext cx="484632" cy="4292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65E3F96-7588-DAA4-978F-43D23C22FDA8}"/>
              </a:ext>
            </a:extLst>
          </p:cNvPr>
          <p:cNvPicPr>
            <a:picLocks noChangeAspect="1"/>
          </p:cNvPicPr>
          <p:nvPr/>
        </p:nvPicPr>
        <p:blipFill>
          <a:blip r:embed="rId5"/>
          <a:stretch>
            <a:fillRect/>
          </a:stretch>
        </p:blipFill>
        <p:spPr>
          <a:xfrm>
            <a:off x="7370735" y="1993955"/>
            <a:ext cx="4479718" cy="1341913"/>
          </a:xfrm>
          <a:prstGeom prst="rect">
            <a:avLst/>
          </a:prstGeom>
          <a:ln>
            <a:solidFill>
              <a:schemeClr val="tx1"/>
            </a:solidFill>
          </a:ln>
        </p:spPr>
      </p:pic>
      <p:pic>
        <p:nvPicPr>
          <p:cNvPr id="18" name="Picture 17">
            <a:extLst>
              <a:ext uri="{FF2B5EF4-FFF2-40B4-BE49-F238E27FC236}">
                <a16:creationId xmlns:a16="http://schemas.microsoft.com/office/drawing/2014/main" id="{9C202FE5-42B7-58AC-558A-78310D5D7923}"/>
              </a:ext>
            </a:extLst>
          </p:cNvPr>
          <p:cNvPicPr>
            <a:picLocks noChangeAspect="1"/>
          </p:cNvPicPr>
          <p:nvPr/>
        </p:nvPicPr>
        <p:blipFill>
          <a:blip r:embed="rId6"/>
          <a:stretch>
            <a:fillRect/>
          </a:stretch>
        </p:blipFill>
        <p:spPr>
          <a:xfrm>
            <a:off x="7370735" y="3522132"/>
            <a:ext cx="4479718" cy="1438225"/>
          </a:xfrm>
          <a:prstGeom prst="rect">
            <a:avLst/>
          </a:prstGeom>
          <a:ln>
            <a:solidFill>
              <a:schemeClr val="tx1"/>
            </a:solidFill>
          </a:ln>
        </p:spPr>
      </p:pic>
      <p:pic>
        <p:nvPicPr>
          <p:cNvPr id="19" name="Picture 18">
            <a:extLst>
              <a:ext uri="{FF2B5EF4-FFF2-40B4-BE49-F238E27FC236}">
                <a16:creationId xmlns:a16="http://schemas.microsoft.com/office/drawing/2014/main" id="{8C1816F9-8E8A-F570-B691-88FEDF4ACEAD}"/>
              </a:ext>
            </a:extLst>
          </p:cNvPr>
          <p:cNvPicPr>
            <a:picLocks noChangeAspect="1"/>
          </p:cNvPicPr>
          <p:nvPr/>
        </p:nvPicPr>
        <p:blipFill>
          <a:blip r:embed="rId7"/>
          <a:stretch>
            <a:fillRect/>
          </a:stretch>
        </p:blipFill>
        <p:spPr>
          <a:xfrm>
            <a:off x="7370736" y="5169946"/>
            <a:ext cx="4487020" cy="1341913"/>
          </a:xfrm>
          <a:prstGeom prst="rect">
            <a:avLst/>
          </a:prstGeom>
          <a:ln>
            <a:solidFill>
              <a:schemeClr val="tx1"/>
            </a:solidFill>
          </a:ln>
        </p:spPr>
      </p:pic>
      <p:pic>
        <p:nvPicPr>
          <p:cNvPr id="20" name="Picture 2" descr="Zoom In Icon - Free Icons">
            <a:extLst>
              <a:ext uri="{FF2B5EF4-FFF2-40B4-BE49-F238E27FC236}">
                <a16:creationId xmlns:a16="http://schemas.microsoft.com/office/drawing/2014/main" id="{A3F97E8A-B2D9-D7E9-BABB-510146347F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7027" y="3632317"/>
            <a:ext cx="1537629" cy="153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47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0CA676-D476-F166-69AD-CD8AFC763F3E}"/>
              </a:ext>
            </a:extLst>
          </p:cNvPr>
          <p:cNvSpPr txBox="1"/>
          <p:nvPr/>
        </p:nvSpPr>
        <p:spPr>
          <a:xfrm>
            <a:off x="383863" y="506653"/>
            <a:ext cx="9071366" cy="369332"/>
          </a:xfrm>
          <a:prstGeom prst="rect">
            <a:avLst/>
          </a:prstGeom>
          <a:noFill/>
        </p:spPr>
        <p:txBody>
          <a:bodyPr wrap="square">
            <a:spAutoFit/>
          </a:bodyPr>
          <a:lstStyle/>
          <a:p>
            <a:r>
              <a:rPr lang="en-US" sz="1800" b="0" dirty="0">
                <a:effectLst/>
                <a:latin typeface="Times New Roman" panose="02020603050405020304" pitchFamily="18" charset="0"/>
                <a:cs typeface="Times New Roman" panose="02020603050405020304" pitchFamily="18" charset="0"/>
              </a:rPr>
              <a:t>NFE2L2 and TOR1A   (</a:t>
            </a:r>
            <a:r>
              <a:rPr lang="en-US" sz="1800" b="0" dirty="0">
                <a:effectLst/>
                <a:latin typeface="Times New Roman" panose="02020603050405020304" pitchFamily="18" charset="0"/>
                <a:cs typeface="Times New Roman" panose="02020603050405020304" pitchFamily="18" charset="0"/>
                <a:hlinkClick r:id="rId2"/>
              </a:rPr>
              <a:t>https://arax.ncats.io/?r=53eba960-351d-47f6-911f-bde491000947</a:t>
            </a:r>
            <a:r>
              <a:rPr lang="en-US" sz="1800" b="0" dirty="0">
                <a:effectLst/>
                <a:latin typeface="Times New Roman" panose="02020603050405020304" pitchFamily="18" charset="0"/>
                <a:cs typeface="Times New Roman" panose="02020603050405020304" pitchFamily="18" charset="0"/>
              </a:rPr>
              <a:t> )</a:t>
            </a:r>
          </a:p>
        </p:txBody>
      </p:sp>
      <p:sp>
        <p:nvSpPr>
          <p:cNvPr id="5" name="Right Arrow 10">
            <a:extLst>
              <a:ext uri="{FF2B5EF4-FFF2-40B4-BE49-F238E27FC236}">
                <a16:creationId xmlns:a16="http://schemas.microsoft.com/office/drawing/2014/main" id="{AA0E073F-6BF1-B5BF-8267-0922A721E9E5}"/>
              </a:ext>
            </a:extLst>
          </p:cNvPr>
          <p:cNvSpPr/>
          <p:nvPr/>
        </p:nvSpPr>
        <p:spPr>
          <a:xfrm rot="5400000">
            <a:off x="2676888" y="2707248"/>
            <a:ext cx="599116"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04C08B5-854A-019E-5672-DE0C2847E00D}"/>
              </a:ext>
            </a:extLst>
          </p:cNvPr>
          <p:cNvPicPr>
            <a:picLocks noChangeAspect="1"/>
          </p:cNvPicPr>
          <p:nvPr/>
        </p:nvPicPr>
        <p:blipFill>
          <a:blip r:embed="rId3"/>
          <a:stretch>
            <a:fillRect/>
          </a:stretch>
        </p:blipFill>
        <p:spPr>
          <a:xfrm>
            <a:off x="128769" y="3429000"/>
            <a:ext cx="5695354" cy="2084210"/>
          </a:xfrm>
          <a:prstGeom prst="rect">
            <a:avLst/>
          </a:prstGeom>
          <a:ln>
            <a:solidFill>
              <a:schemeClr val="tx1"/>
            </a:solidFill>
          </a:ln>
        </p:spPr>
      </p:pic>
      <p:pic>
        <p:nvPicPr>
          <p:cNvPr id="7" name="Picture 6">
            <a:extLst>
              <a:ext uri="{FF2B5EF4-FFF2-40B4-BE49-F238E27FC236}">
                <a16:creationId xmlns:a16="http://schemas.microsoft.com/office/drawing/2014/main" id="{CF078876-4FAF-7646-838C-20C9C9A58611}"/>
              </a:ext>
            </a:extLst>
          </p:cNvPr>
          <p:cNvPicPr>
            <a:picLocks noChangeAspect="1"/>
          </p:cNvPicPr>
          <p:nvPr/>
        </p:nvPicPr>
        <p:blipFill>
          <a:blip r:embed="rId4"/>
          <a:stretch>
            <a:fillRect/>
          </a:stretch>
        </p:blipFill>
        <p:spPr>
          <a:xfrm>
            <a:off x="1033346" y="1387486"/>
            <a:ext cx="3886200" cy="1123581"/>
          </a:xfrm>
          <a:prstGeom prst="rect">
            <a:avLst/>
          </a:prstGeom>
          <a:ln>
            <a:solidFill>
              <a:schemeClr val="tx1"/>
            </a:solidFill>
          </a:ln>
        </p:spPr>
      </p:pic>
      <p:sp>
        <p:nvSpPr>
          <p:cNvPr id="8" name="TextBox 7">
            <a:extLst>
              <a:ext uri="{FF2B5EF4-FFF2-40B4-BE49-F238E27FC236}">
                <a16:creationId xmlns:a16="http://schemas.microsoft.com/office/drawing/2014/main" id="{D36417C7-2AFD-DA75-A5DB-0A6C67DE0218}"/>
              </a:ext>
            </a:extLst>
          </p:cNvPr>
          <p:cNvSpPr txBox="1"/>
          <p:nvPr/>
        </p:nvSpPr>
        <p:spPr>
          <a:xfrm>
            <a:off x="3111811" y="2648249"/>
            <a:ext cx="2807179" cy="369332"/>
          </a:xfrm>
          <a:prstGeom prst="rect">
            <a:avLst/>
          </a:prstGeom>
          <a:noFill/>
        </p:spPr>
        <p:txBody>
          <a:bodyPr wrap="none" rtlCol="0">
            <a:spAutoFit/>
          </a:bodyPr>
          <a:lstStyle/>
          <a:p>
            <a:r>
              <a:rPr lang="en-US" dirty="0"/>
              <a:t>483 potential associations</a:t>
            </a:r>
          </a:p>
        </p:txBody>
      </p:sp>
      <p:pic>
        <p:nvPicPr>
          <p:cNvPr id="9" name="Picture 8">
            <a:extLst>
              <a:ext uri="{FF2B5EF4-FFF2-40B4-BE49-F238E27FC236}">
                <a16:creationId xmlns:a16="http://schemas.microsoft.com/office/drawing/2014/main" id="{05C106E4-2D25-C419-4ABD-08B490F3E453}"/>
              </a:ext>
            </a:extLst>
          </p:cNvPr>
          <p:cNvPicPr>
            <a:picLocks noChangeAspect="1"/>
          </p:cNvPicPr>
          <p:nvPr/>
        </p:nvPicPr>
        <p:blipFill>
          <a:blip r:embed="rId5"/>
          <a:stretch>
            <a:fillRect/>
          </a:stretch>
        </p:blipFill>
        <p:spPr>
          <a:xfrm>
            <a:off x="6994765" y="1642519"/>
            <a:ext cx="4797402" cy="1421452"/>
          </a:xfrm>
          <a:prstGeom prst="rect">
            <a:avLst/>
          </a:prstGeom>
          <a:ln>
            <a:solidFill>
              <a:schemeClr val="tx1"/>
            </a:solidFill>
          </a:ln>
        </p:spPr>
      </p:pic>
      <p:pic>
        <p:nvPicPr>
          <p:cNvPr id="10" name="Picture 9">
            <a:extLst>
              <a:ext uri="{FF2B5EF4-FFF2-40B4-BE49-F238E27FC236}">
                <a16:creationId xmlns:a16="http://schemas.microsoft.com/office/drawing/2014/main" id="{148468C4-74ED-722A-57A4-14F2B2A1DFA2}"/>
              </a:ext>
            </a:extLst>
          </p:cNvPr>
          <p:cNvPicPr>
            <a:picLocks noChangeAspect="1"/>
          </p:cNvPicPr>
          <p:nvPr/>
        </p:nvPicPr>
        <p:blipFill>
          <a:blip r:embed="rId6"/>
          <a:stretch>
            <a:fillRect/>
          </a:stretch>
        </p:blipFill>
        <p:spPr>
          <a:xfrm>
            <a:off x="6994765" y="3229164"/>
            <a:ext cx="4171860" cy="1494535"/>
          </a:xfrm>
          <a:prstGeom prst="rect">
            <a:avLst/>
          </a:prstGeom>
          <a:ln>
            <a:solidFill>
              <a:schemeClr val="tx1"/>
            </a:solidFill>
          </a:ln>
        </p:spPr>
      </p:pic>
      <p:pic>
        <p:nvPicPr>
          <p:cNvPr id="11" name="Picture 10">
            <a:extLst>
              <a:ext uri="{FF2B5EF4-FFF2-40B4-BE49-F238E27FC236}">
                <a16:creationId xmlns:a16="http://schemas.microsoft.com/office/drawing/2014/main" id="{56684568-F85A-D5A5-F3E5-8F7468707F50}"/>
              </a:ext>
            </a:extLst>
          </p:cNvPr>
          <p:cNvPicPr>
            <a:picLocks noChangeAspect="1"/>
          </p:cNvPicPr>
          <p:nvPr/>
        </p:nvPicPr>
        <p:blipFill>
          <a:blip r:embed="rId7"/>
          <a:stretch>
            <a:fillRect/>
          </a:stretch>
        </p:blipFill>
        <p:spPr>
          <a:xfrm>
            <a:off x="6792443" y="4972910"/>
            <a:ext cx="5202046" cy="1688211"/>
          </a:xfrm>
          <a:prstGeom prst="rect">
            <a:avLst/>
          </a:prstGeom>
          <a:ln>
            <a:solidFill>
              <a:schemeClr val="tx1"/>
            </a:solidFill>
          </a:ln>
        </p:spPr>
      </p:pic>
      <p:pic>
        <p:nvPicPr>
          <p:cNvPr id="12" name="Picture 2" descr="Zoom In Icon - Free Icons">
            <a:extLst>
              <a:ext uri="{FF2B5EF4-FFF2-40B4-BE49-F238E27FC236}">
                <a16:creationId xmlns:a16="http://schemas.microsoft.com/office/drawing/2014/main" id="{26D6B7D2-5C2E-4AD9-9900-2FF15B6493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4814" y="3252216"/>
            <a:ext cx="1537629" cy="153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56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9D9D506-0ECD-4B3A-782A-3A961EBD3897}"/>
              </a:ext>
            </a:extLst>
          </p:cNvPr>
          <p:cNvGraphicFramePr>
            <a:graphicFrameLocks noGrp="1"/>
          </p:cNvGraphicFramePr>
          <p:nvPr>
            <p:extLst>
              <p:ext uri="{D42A27DB-BD31-4B8C-83A1-F6EECF244321}">
                <p14:modId xmlns:p14="http://schemas.microsoft.com/office/powerpoint/2010/main" val="3755801231"/>
              </p:ext>
            </p:extLst>
          </p:nvPr>
        </p:nvGraphicFramePr>
        <p:xfrm>
          <a:off x="4772502" y="813101"/>
          <a:ext cx="7197582" cy="5962124"/>
        </p:xfrm>
        <a:graphic>
          <a:graphicData uri="http://schemas.openxmlformats.org/drawingml/2006/table">
            <a:tbl>
              <a:tblPr firstRow="1" bandRow="1">
                <a:tableStyleId>{5C22544A-7EE6-4342-B048-85BDC9FD1C3A}</a:tableStyleId>
              </a:tblPr>
              <a:tblGrid>
                <a:gridCol w="749808">
                  <a:extLst>
                    <a:ext uri="{9D8B030D-6E8A-4147-A177-3AD203B41FA5}">
                      <a16:colId xmlns:a16="http://schemas.microsoft.com/office/drawing/2014/main" val="125787279"/>
                    </a:ext>
                  </a:extLst>
                </a:gridCol>
                <a:gridCol w="1410561">
                  <a:extLst>
                    <a:ext uri="{9D8B030D-6E8A-4147-A177-3AD203B41FA5}">
                      <a16:colId xmlns:a16="http://schemas.microsoft.com/office/drawing/2014/main" val="907107134"/>
                    </a:ext>
                  </a:extLst>
                </a:gridCol>
                <a:gridCol w="1472999">
                  <a:extLst>
                    <a:ext uri="{9D8B030D-6E8A-4147-A177-3AD203B41FA5}">
                      <a16:colId xmlns:a16="http://schemas.microsoft.com/office/drawing/2014/main" val="3957608010"/>
                    </a:ext>
                  </a:extLst>
                </a:gridCol>
                <a:gridCol w="3564214">
                  <a:extLst>
                    <a:ext uri="{9D8B030D-6E8A-4147-A177-3AD203B41FA5}">
                      <a16:colId xmlns:a16="http://schemas.microsoft.com/office/drawing/2014/main" val="3158115959"/>
                    </a:ext>
                  </a:extLst>
                </a:gridCol>
              </a:tblGrid>
              <a:tr h="370840">
                <a:tc>
                  <a:txBody>
                    <a:bodyPr/>
                    <a:lstStyle/>
                    <a:p>
                      <a:pPr algn="ctr"/>
                      <a:r>
                        <a:rPr lang="en-US" sz="1100" dirty="0">
                          <a:latin typeface="Times New Roman" panose="02020603050405020304" pitchFamily="18" charset="0"/>
                          <a:cs typeface="Times New Roman" panose="02020603050405020304" pitchFamily="18" charset="0"/>
                        </a:rPr>
                        <a:t>Genes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Times New Roman" panose="02020603050405020304" pitchFamily="18" charset="0"/>
                          <a:cs typeface="Times New Roman" panose="02020603050405020304" pitchFamily="18" charset="0"/>
                        </a:rPr>
                        <a:t>Phenotypes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Times New Roman" panose="02020603050405020304" pitchFamily="18" charset="0"/>
                          <a:cs typeface="Times New Roman" panose="02020603050405020304" pitchFamily="18" charset="0"/>
                        </a:rPr>
                        <a:t># Literature based on annotations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Co-occurrence in sentences</a:t>
                      </a:r>
                    </a:p>
                  </a:txBody>
                  <a:tcPr anchor="ctr"/>
                </a:tc>
                <a:extLst>
                  <a:ext uri="{0D108BD9-81ED-4DB2-BD59-A6C34878D82A}">
                    <a16:rowId xmlns:a16="http://schemas.microsoft.com/office/drawing/2014/main" val="2410535141"/>
                  </a:ext>
                </a:extLst>
              </a:tr>
              <a:tr h="0">
                <a:tc rowSpan="5">
                  <a:txBody>
                    <a:bodyPr/>
                    <a:lstStyle/>
                    <a:p>
                      <a:r>
                        <a:rPr lang="en-US" sz="1100" dirty="0">
                          <a:solidFill>
                            <a:schemeClr val="tx1"/>
                          </a:solidFill>
                          <a:latin typeface="Times New Roman" panose="02020603050405020304" pitchFamily="18" charset="0"/>
                          <a:cs typeface="Times New Roman" panose="02020603050405020304" pitchFamily="18" charset="0"/>
                        </a:rPr>
                        <a:t>SMAD3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Times New Roman" panose="02020603050405020304" pitchFamily="18" charset="0"/>
                          <a:cs typeface="Times New Roman" panose="02020603050405020304" pitchFamily="18" charset="0"/>
                        </a:rPr>
                        <a:t>Stroke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9795035"/>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tc>
                <a:tc>
                  <a:txBody>
                    <a:bodyPr/>
                    <a:lstStyle/>
                    <a:p>
                      <a:r>
                        <a:rPr lang="en-US" sz="1100" dirty="0">
                          <a:latin typeface="Times New Roman" panose="02020603050405020304" pitchFamily="18" charset="0"/>
                          <a:cs typeface="Times New Roman" panose="02020603050405020304" pitchFamily="18" charset="0"/>
                        </a:rPr>
                        <a:t>Hypertension</a:t>
                      </a:r>
                    </a:p>
                  </a:txBody>
                  <a:tcPr/>
                </a:tc>
                <a:tc>
                  <a:txBody>
                    <a:bodyPr/>
                    <a:lstStyle/>
                    <a:p>
                      <a:r>
                        <a:rPr kumimoji="0"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a:t>
                      </a:r>
                      <a:endParaRPr lang="en-US" sz="11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9428530"/>
                  </a:ext>
                </a:extLst>
              </a:tr>
              <a:tr h="158732">
                <a:tc vMerge="1">
                  <a:txBody>
                    <a:bodyPr/>
                    <a:lstStyle/>
                    <a:p>
                      <a:endParaRPr lang="en-US"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talipes equinovarus</a:t>
                      </a:r>
                      <a:endParaRPr lang="en-US" sz="1100" dirty="0">
                        <a:latin typeface="Times New Roman" panose="02020603050405020304" pitchFamily="18" charset="0"/>
                        <a:cs typeface="Times New Roman" panose="02020603050405020304" pitchFamily="18" charset="0"/>
                      </a:endParaRPr>
                    </a:p>
                  </a:txBody>
                  <a:tcPr/>
                </a:tc>
                <a:tc>
                  <a:txBody>
                    <a:bodyPr/>
                    <a:lstStyle/>
                    <a:p>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a:t>
                      </a:r>
                      <a:endParaRPr lang="en-US" sz="11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2381167"/>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tc>
                <a:tc>
                  <a:txBody>
                    <a:bodyPr/>
                    <a:lstStyle/>
                    <a:p>
                      <a:r>
                        <a:rPr lang="en-US" sz="1100" b="0" i="0" dirty="0">
                          <a:effectLst/>
                          <a:latin typeface="Times New Roman" panose="02020603050405020304" pitchFamily="18" charset="0"/>
                          <a:cs typeface="Times New Roman" panose="02020603050405020304" pitchFamily="18" charset="0"/>
                        </a:rPr>
                        <a:t>scoliosis</a:t>
                      </a:r>
                      <a:endParaRPr lang="en-US" sz="1100" dirty="0">
                        <a:latin typeface="Times New Roman" panose="02020603050405020304" pitchFamily="18" charset="0"/>
                        <a:cs typeface="Times New Roman" panose="02020603050405020304" pitchFamily="18" charset="0"/>
                      </a:endParaRPr>
                    </a:p>
                  </a:txBody>
                  <a:tcPr/>
                </a:tc>
                <a:tc>
                  <a:txBody>
                    <a:bodyPr/>
                    <a:lstStyle/>
                    <a:p>
                      <a:r>
                        <a:rPr kumimoji="0"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a:t>
                      </a:r>
                      <a:endParaRPr lang="en-US" sz="11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1012274"/>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Cardiac arrest</a:t>
                      </a:r>
                      <a:endParaRPr lang="en-US" sz="1100" dirty="0">
                        <a:latin typeface="Times New Roman" panose="02020603050405020304" pitchFamily="18" charset="0"/>
                        <a:cs typeface="Times New Roman" panose="02020603050405020304" pitchFamily="18" charset="0"/>
                      </a:endParaRPr>
                    </a:p>
                  </a:txBody>
                  <a:tcPr/>
                </a:tc>
                <a:tc>
                  <a:txBody>
                    <a:bodyPr/>
                    <a:lstStyle/>
                    <a:p>
                      <a:r>
                        <a:rPr kumimoji="0" 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a:t>
                      </a:r>
                      <a:endParaRPr lang="en-US" sz="110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1375064"/>
                  </a:ext>
                </a:extLst>
              </a:tr>
              <a:tr h="0">
                <a:tc>
                  <a:txBody>
                    <a:bodyPr/>
                    <a:lstStyle/>
                    <a:p>
                      <a:r>
                        <a:rPr lang="en-US" sz="1100" dirty="0">
                          <a:solidFill>
                            <a:schemeClr val="tx1"/>
                          </a:solidFill>
                          <a:latin typeface="Times New Roman" panose="02020603050405020304" pitchFamily="18" charset="0"/>
                          <a:cs typeface="Times New Roman" panose="02020603050405020304" pitchFamily="18" charset="0"/>
                        </a:rPr>
                        <a:t>GMNN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microcephaly</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3</a:t>
                      </a: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51548953"/>
                  </a:ext>
                </a:extLst>
              </a:tr>
              <a:tr h="0">
                <a:tc rowSpan="2">
                  <a:txBody>
                    <a:bodyPr/>
                    <a:lstStyle/>
                    <a:p>
                      <a:r>
                        <a:rPr lang="en-US" sz="1100" dirty="0">
                          <a:solidFill>
                            <a:schemeClr val="tx1"/>
                          </a:solidFill>
                          <a:latin typeface="Times New Roman" panose="02020603050405020304" pitchFamily="18" charset="0"/>
                          <a:cs typeface="Times New Roman" panose="02020603050405020304" pitchFamily="18" charset="0"/>
                        </a:rPr>
                        <a:t>TDP1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ataxia</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6</a:t>
                      </a:r>
                    </a:p>
                  </a:txBody>
                  <a:tcPr/>
                </a:tc>
                <a:tc>
                  <a:txBody>
                    <a:bodyPr/>
                    <a:lstStyle/>
                    <a:p>
                      <a:r>
                        <a:rPr lang="en-US" sz="1100" b="0" i="0" dirty="0">
                          <a:solidFill>
                            <a:srgbClr val="212121"/>
                          </a:solidFill>
                          <a:effectLst/>
                          <a:latin typeface="Times New Roman" panose="02020603050405020304" pitchFamily="18" charset="0"/>
                          <a:cs typeface="Times New Roman" panose="02020603050405020304" pitchFamily="18" charset="0"/>
                        </a:rPr>
                        <a:t>22345219, 22345219</a:t>
                      </a:r>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8599357"/>
                  </a:ext>
                </a:extLst>
              </a:tr>
              <a:tr h="122156">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cerebellar atrophy</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4</a:t>
                      </a: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59388171"/>
                  </a:ext>
                </a:extLst>
              </a:tr>
              <a:tr h="0">
                <a:tc rowSpan="2">
                  <a:txBody>
                    <a:bodyPr/>
                    <a:lstStyle/>
                    <a:p>
                      <a:r>
                        <a:rPr lang="en-US" sz="1100" b="0" dirty="0">
                          <a:solidFill>
                            <a:schemeClr val="tx1"/>
                          </a:solidFill>
                          <a:effectLst/>
                          <a:latin typeface="Times New Roman" panose="02020603050405020304" pitchFamily="18" charset="0"/>
                          <a:cs typeface="Times New Roman" panose="02020603050405020304" pitchFamily="18" charset="0"/>
                        </a:rPr>
                        <a:t>NFE2L2</a:t>
                      </a:r>
                      <a:endParaRPr lang="en-US" sz="11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tremor</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31</a:t>
                      </a:r>
                    </a:p>
                  </a:txBody>
                  <a:tcPr/>
                </a:tc>
                <a:tc>
                  <a:txBody>
                    <a:bodyPr/>
                    <a:lstStyle/>
                    <a:p>
                      <a:r>
                        <a:rPr kumimoji="0" lang="en-US" altLang="en-US" sz="11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22266882, 30244176, 34264428, 29053766, 21907099, 8232931, 9440801, 650244, 29053766, 30244176</a:t>
                      </a: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9678839"/>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Short stature</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2</a:t>
                      </a: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70493187"/>
                  </a:ext>
                </a:extLst>
              </a:tr>
              <a:tr h="0">
                <a:tc rowSpan="10">
                  <a:txBody>
                    <a:bodyPr/>
                    <a:lstStyle/>
                    <a:p>
                      <a:r>
                        <a:rPr lang="en-US" sz="1100" dirty="0">
                          <a:solidFill>
                            <a:schemeClr val="tx1"/>
                          </a:solidFill>
                          <a:latin typeface="Times New Roman" panose="02020603050405020304" pitchFamily="18" charset="0"/>
                          <a:cs typeface="Times New Roman" panose="02020603050405020304" pitchFamily="18" charset="0"/>
                        </a:rPr>
                        <a:t>TARDBP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Times New Roman" panose="02020603050405020304" pitchFamily="18" charset="0"/>
                          <a:cs typeface="Times New Roman" panose="02020603050405020304" pitchFamily="18" charset="0"/>
                        </a:rPr>
                        <a:t>r</a:t>
                      </a:r>
                      <a:r>
                        <a:rPr lang="en-US" sz="1100" b="0" i="0" dirty="0">
                          <a:effectLst/>
                          <a:latin typeface="Times New Roman" panose="02020603050405020304" pitchFamily="18" charset="0"/>
                          <a:cs typeface="Times New Roman" panose="02020603050405020304" pitchFamily="18" charset="0"/>
                        </a:rPr>
                        <a:t>espiratory failure</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1985454,11523,22132914,24262166,15390042,22266882,10979329, 19578124,24092288, 10720299</a:t>
                      </a: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88179300"/>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parkinsonism</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15</a:t>
                      </a: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1551099"/>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pain</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15</a:t>
                      </a:r>
                    </a:p>
                  </a:txBody>
                  <a:tcPr/>
                </a:tc>
                <a:tc>
                  <a:txBody>
                    <a:bodyPr/>
                    <a:lstStyle/>
                    <a:p>
                      <a:r>
                        <a:rPr kumimoji="0" lang="en-US" altLang="en-US" sz="11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35955710, 35955710, 35955710,35955710</a:t>
                      </a:r>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306995"/>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neurodegeneration</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7</a:t>
                      </a:r>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12785748, 22132914,  32516804, 19457118,32516804</a:t>
                      </a:r>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8333894"/>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depression</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6</a:t>
                      </a:r>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12121"/>
                          </a:solidFill>
                          <a:effectLst/>
                          <a:latin typeface="Times New Roman" panose="02020603050405020304" pitchFamily="18" charset="0"/>
                          <a:cs typeface="Times New Roman" panose="02020603050405020304" pitchFamily="18" charset="0"/>
                        </a:rPr>
                        <a:t>15326234, 33991565, 34398825, 34398825, 33991565</a:t>
                      </a:r>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58254582"/>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anxiety</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4</a:t>
                      </a: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6632019"/>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dysphagia</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2</a:t>
                      </a: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9975268"/>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muscle spasm</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1</a:t>
                      </a:r>
                    </a:p>
                  </a:txBody>
                  <a:tcPr/>
                </a:tc>
                <a:tc>
                  <a:txBody>
                    <a:bodyPr/>
                    <a:lstStyle/>
                    <a:p>
                      <a:r>
                        <a:rPr lang="en-US" sz="1100" b="0" i="0" dirty="0">
                          <a:solidFill>
                            <a:srgbClr val="212121"/>
                          </a:solidFill>
                          <a:effectLst/>
                          <a:latin typeface="Times New Roman" panose="02020603050405020304" pitchFamily="18" charset="0"/>
                          <a:cs typeface="Times New Roman" panose="02020603050405020304" pitchFamily="18" charset="0"/>
                        </a:rPr>
                        <a:t>16275837</a:t>
                      </a:r>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15714904"/>
                  </a:ext>
                </a:extLst>
              </a:tr>
              <a:tr h="277604">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spasticity</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1</a:t>
                      </a: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38530932"/>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effectLst/>
                          <a:latin typeface="Times New Roman" panose="02020603050405020304" pitchFamily="18" charset="0"/>
                          <a:cs typeface="Times New Roman" panose="02020603050405020304" pitchFamily="18" charset="0"/>
                        </a:rPr>
                        <a:t>dysarthria</a:t>
                      </a:r>
                      <a:endParaRPr lang="en-US" sz="1100" dirty="0">
                        <a:latin typeface="Times New Roman" panose="02020603050405020304" pitchFamily="18" charset="0"/>
                        <a:cs typeface="Times New Roman" panose="02020603050405020304" pitchFamily="18" charset="0"/>
                      </a:endParaRPr>
                    </a:p>
                  </a:txBody>
                  <a:tcPr/>
                </a:tc>
                <a:tc>
                  <a:txBody>
                    <a:bodyPr/>
                    <a:lstStyle/>
                    <a:p>
                      <a:r>
                        <a:rPr lang="en-US" sz="1100" dirty="0">
                          <a:solidFill>
                            <a:schemeClr val="tx1"/>
                          </a:solidFill>
                          <a:latin typeface="Times New Roman" panose="02020603050405020304" pitchFamily="18" charset="0"/>
                          <a:cs typeface="Times New Roman" panose="02020603050405020304" pitchFamily="18" charset="0"/>
                        </a:rPr>
                        <a:t>15</a:t>
                      </a:r>
                    </a:p>
                  </a:txBody>
                  <a:tcPr/>
                </a:tc>
                <a:tc>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67178638"/>
                  </a:ext>
                </a:extLst>
              </a:tr>
            </a:tbl>
          </a:graphicData>
        </a:graphic>
      </p:graphicFrame>
      <p:sp>
        <p:nvSpPr>
          <p:cNvPr id="7" name="TextBox 6">
            <a:extLst>
              <a:ext uri="{FF2B5EF4-FFF2-40B4-BE49-F238E27FC236}">
                <a16:creationId xmlns:a16="http://schemas.microsoft.com/office/drawing/2014/main" id="{7729B310-05F2-6E41-39A9-545275F09167}"/>
              </a:ext>
            </a:extLst>
          </p:cNvPr>
          <p:cNvSpPr txBox="1"/>
          <p:nvPr/>
        </p:nvSpPr>
        <p:spPr>
          <a:xfrm>
            <a:off x="109768" y="4331971"/>
            <a:ext cx="1990068"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b="0" i="0" dirty="0">
                <a:effectLst/>
                <a:latin typeface="Times New Roman" panose="02020603050405020304" pitchFamily="18" charset="0"/>
                <a:cs typeface="Times New Roman" panose="02020603050405020304" pitchFamily="18" charset="0"/>
              </a:rPr>
              <a:t>CHEMBL1372162</a:t>
            </a:r>
            <a:endParaRPr lang="en-US" dirty="0"/>
          </a:p>
        </p:txBody>
      </p:sp>
      <p:sp>
        <p:nvSpPr>
          <p:cNvPr id="8" name="TextBox 7">
            <a:extLst>
              <a:ext uri="{FF2B5EF4-FFF2-40B4-BE49-F238E27FC236}">
                <a16:creationId xmlns:a16="http://schemas.microsoft.com/office/drawing/2014/main" id="{672CB976-1EA9-9614-7EAB-1F35644C9D02}"/>
              </a:ext>
            </a:extLst>
          </p:cNvPr>
          <p:cNvSpPr txBox="1"/>
          <p:nvPr/>
        </p:nvSpPr>
        <p:spPr>
          <a:xfrm>
            <a:off x="118872" y="3670896"/>
            <a:ext cx="2028099"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b="0" i="0" dirty="0">
                <a:effectLst/>
                <a:latin typeface="Times New Roman" panose="02020603050405020304" pitchFamily="18" charset="0"/>
                <a:cs typeface="Times New Roman" panose="02020603050405020304" pitchFamily="18" charset="0"/>
              </a:rPr>
              <a:t>CHEMBL1367890</a:t>
            </a:r>
            <a:endParaRPr lang="en-US" dirty="0"/>
          </a:p>
        </p:txBody>
      </p:sp>
      <p:sp>
        <p:nvSpPr>
          <p:cNvPr id="9" name="TextBox 8">
            <a:extLst>
              <a:ext uri="{FF2B5EF4-FFF2-40B4-BE49-F238E27FC236}">
                <a16:creationId xmlns:a16="http://schemas.microsoft.com/office/drawing/2014/main" id="{A4934B3D-C35A-5018-CD0E-E2DD2C57AFB9}"/>
              </a:ext>
            </a:extLst>
          </p:cNvPr>
          <p:cNvSpPr txBox="1"/>
          <p:nvPr/>
        </p:nvSpPr>
        <p:spPr>
          <a:xfrm>
            <a:off x="113463" y="2989361"/>
            <a:ext cx="1975153"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b="0" i="0" dirty="0">
                <a:effectLst/>
                <a:latin typeface="Times New Roman" panose="02020603050405020304" pitchFamily="18" charset="0"/>
                <a:cs typeface="Times New Roman" panose="02020603050405020304" pitchFamily="18" charset="0"/>
              </a:rPr>
              <a:t>CHEMBL1733809</a:t>
            </a:r>
            <a:endParaRPr lang="en-US"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C3A27184-E553-3D0B-0EB6-5D2041AA1B59}"/>
              </a:ext>
            </a:extLst>
          </p:cNvPr>
          <p:cNvCxnSpPr>
            <a:cxnSpLocks/>
            <a:stCxn id="9" idx="3"/>
            <a:endCxn id="31" idx="1"/>
          </p:cNvCxnSpPr>
          <p:nvPr/>
        </p:nvCxnSpPr>
        <p:spPr>
          <a:xfrm flipV="1">
            <a:off x="2088616" y="1736458"/>
            <a:ext cx="1597687" cy="14375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46659A7-18B2-895E-5505-7CB2C6BDE3DA}"/>
              </a:ext>
            </a:extLst>
          </p:cNvPr>
          <p:cNvCxnSpPr>
            <a:cxnSpLocks/>
            <a:stCxn id="8" idx="3"/>
            <a:endCxn id="34" idx="1"/>
          </p:cNvCxnSpPr>
          <p:nvPr/>
        </p:nvCxnSpPr>
        <p:spPr>
          <a:xfrm flipV="1">
            <a:off x="2146971" y="3153438"/>
            <a:ext cx="1509275" cy="7021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D6BDEBA-916F-1200-3C7C-AFC1799F74BC}"/>
              </a:ext>
            </a:extLst>
          </p:cNvPr>
          <p:cNvCxnSpPr>
            <a:cxnSpLocks/>
            <a:stCxn id="7" idx="3"/>
            <a:endCxn id="37" idx="1"/>
          </p:cNvCxnSpPr>
          <p:nvPr/>
        </p:nvCxnSpPr>
        <p:spPr>
          <a:xfrm>
            <a:off x="2099836" y="4516637"/>
            <a:ext cx="1598424" cy="16606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5FAD9C2-8FB3-DC89-8602-E838C3E5A4BB}"/>
              </a:ext>
            </a:extLst>
          </p:cNvPr>
          <p:cNvCxnSpPr>
            <a:cxnSpLocks/>
            <a:stCxn id="8" idx="3"/>
            <a:endCxn id="30" idx="1"/>
          </p:cNvCxnSpPr>
          <p:nvPr/>
        </p:nvCxnSpPr>
        <p:spPr>
          <a:xfrm flipV="1">
            <a:off x="2146971" y="2219494"/>
            <a:ext cx="1523188" cy="16360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4B298D3-2234-7D37-2FB4-E1F1D0E3D5C5}"/>
              </a:ext>
            </a:extLst>
          </p:cNvPr>
          <p:cNvCxnSpPr>
            <a:cxnSpLocks/>
            <a:stCxn id="7" idx="3"/>
            <a:endCxn id="32" idx="1"/>
          </p:cNvCxnSpPr>
          <p:nvPr/>
        </p:nvCxnSpPr>
        <p:spPr>
          <a:xfrm flipV="1">
            <a:off x="2099836" y="4022665"/>
            <a:ext cx="1576816" cy="4939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ED4853F-E0D0-CDB1-83C5-838C90FB3E04}"/>
              </a:ext>
            </a:extLst>
          </p:cNvPr>
          <p:cNvCxnSpPr>
            <a:cxnSpLocks/>
            <a:stCxn id="8" idx="3"/>
            <a:endCxn id="33" idx="1"/>
          </p:cNvCxnSpPr>
          <p:nvPr/>
        </p:nvCxnSpPr>
        <p:spPr>
          <a:xfrm flipV="1">
            <a:off x="2146971" y="2692488"/>
            <a:ext cx="1529681" cy="11630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E7FF120-143F-D162-D6D1-38C0D2FA86E4}"/>
              </a:ext>
            </a:extLst>
          </p:cNvPr>
          <p:cNvCxnSpPr>
            <a:cxnSpLocks/>
            <a:stCxn id="7" idx="3"/>
            <a:endCxn id="36" idx="1"/>
          </p:cNvCxnSpPr>
          <p:nvPr/>
        </p:nvCxnSpPr>
        <p:spPr>
          <a:xfrm flipV="1">
            <a:off x="2099836" y="4475123"/>
            <a:ext cx="1563078" cy="415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0B96633-7481-A8AA-DEC9-470AE278F4DF}"/>
              </a:ext>
            </a:extLst>
          </p:cNvPr>
          <p:cNvCxnSpPr>
            <a:cxnSpLocks/>
            <a:stCxn id="8" idx="3"/>
            <a:endCxn id="35" idx="1"/>
          </p:cNvCxnSpPr>
          <p:nvPr/>
        </p:nvCxnSpPr>
        <p:spPr>
          <a:xfrm flipV="1">
            <a:off x="2146971" y="3566437"/>
            <a:ext cx="1529681" cy="2891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9E03F12-628A-50E4-C9C0-6872939EEC94}"/>
              </a:ext>
            </a:extLst>
          </p:cNvPr>
          <p:cNvCxnSpPr>
            <a:cxnSpLocks/>
            <a:stCxn id="7" idx="3"/>
            <a:endCxn id="41" idx="1"/>
          </p:cNvCxnSpPr>
          <p:nvPr/>
        </p:nvCxnSpPr>
        <p:spPr>
          <a:xfrm>
            <a:off x="2099836" y="4516637"/>
            <a:ext cx="1587756" cy="810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7C408BF-6259-CF9A-656A-328A36E49A89}"/>
              </a:ext>
            </a:extLst>
          </p:cNvPr>
          <p:cNvCxnSpPr>
            <a:cxnSpLocks/>
            <a:stCxn id="9" idx="3"/>
            <a:endCxn id="30" idx="1"/>
          </p:cNvCxnSpPr>
          <p:nvPr/>
        </p:nvCxnSpPr>
        <p:spPr>
          <a:xfrm flipV="1">
            <a:off x="2088616" y="2219494"/>
            <a:ext cx="1581543" cy="9545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867C535-4466-7CF1-A361-E3D7903A8531}"/>
              </a:ext>
            </a:extLst>
          </p:cNvPr>
          <p:cNvSpPr txBox="1"/>
          <p:nvPr/>
        </p:nvSpPr>
        <p:spPr>
          <a:xfrm>
            <a:off x="3670159" y="2065605"/>
            <a:ext cx="844838"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CGA</a:t>
            </a:r>
          </a:p>
        </p:txBody>
      </p:sp>
      <p:sp>
        <p:nvSpPr>
          <p:cNvPr id="31" name="TextBox 30">
            <a:extLst>
              <a:ext uri="{FF2B5EF4-FFF2-40B4-BE49-F238E27FC236}">
                <a16:creationId xmlns:a16="http://schemas.microsoft.com/office/drawing/2014/main" id="{E871ACED-4939-D3A9-8FC3-544E78B068E7}"/>
              </a:ext>
            </a:extLst>
          </p:cNvPr>
          <p:cNvSpPr txBox="1"/>
          <p:nvPr/>
        </p:nvSpPr>
        <p:spPr>
          <a:xfrm>
            <a:off x="3686303" y="1582569"/>
            <a:ext cx="855869"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EHMT2</a:t>
            </a:r>
          </a:p>
        </p:txBody>
      </p:sp>
      <p:sp>
        <p:nvSpPr>
          <p:cNvPr id="32" name="TextBox 31">
            <a:extLst>
              <a:ext uri="{FF2B5EF4-FFF2-40B4-BE49-F238E27FC236}">
                <a16:creationId xmlns:a16="http://schemas.microsoft.com/office/drawing/2014/main" id="{59F111EB-8FE0-4339-6ED7-38A1F4E52EF1}"/>
              </a:ext>
            </a:extLst>
          </p:cNvPr>
          <p:cNvSpPr txBox="1"/>
          <p:nvPr/>
        </p:nvSpPr>
        <p:spPr>
          <a:xfrm>
            <a:off x="3676652" y="3868776"/>
            <a:ext cx="909916"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TDP1</a:t>
            </a:r>
          </a:p>
        </p:txBody>
      </p:sp>
      <p:sp>
        <p:nvSpPr>
          <p:cNvPr id="33" name="TextBox 32">
            <a:extLst>
              <a:ext uri="{FF2B5EF4-FFF2-40B4-BE49-F238E27FC236}">
                <a16:creationId xmlns:a16="http://schemas.microsoft.com/office/drawing/2014/main" id="{63C31414-C2F3-B831-047F-28A24E2EFBC8}"/>
              </a:ext>
            </a:extLst>
          </p:cNvPr>
          <p:cNvSpPr txBox="1"/>
          <p:nvPr/>
        </p:nvSpPr>
        <p:spPr>
          <a:xfrm>
            <a:off x="3676652" y="2533877"/>
            <a:ext cx="844838" cy="317221"/>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SMAD3</a:t>
            </a:r>
          </a:p>
        </p:txBody>
      </p:sp>
      <p:sp>
        <p:nvSpPr>
          <p:cNvPr id="34" name="TextBox 33">
            <a:extLst>
              <a:ext uri="{FF2B5EF4-FFF2-40B4-BE49-F238E27FC236}">
                <a16:creationId xmlns:a16="http://schemas.microsoft.com/office/drawing/2014/main" id="{B03E6DAD-4765-647A-3EB9-18D438A20E91}"/>
              </a:ext>
            </a:extLst>
          </p:cNvPr>
          <p:cNvSpPr txBox="1"/>
          <p:nvPr/>
        </p:nvSpPr>
        <p:spPr>
          <a:xfrm>
            <a:off x="3656246" y="2999549"/>
            <a:ext cx="882484"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PTH1R</a:t>
            </a:r>
          </a:p>
        </p:txBody>
      </p:sp>
      <p:sp>
        <p:nvSpPr>
          <p:cNvPr id="35" name="TextBox 34">
            <a:extLst>
              <a:ext uri="{FF2B5EF4-FFF2-40B4-BE49-F238E27FC236}">
                <a16:creationId xmlns:a16="http://schemas.microsoft.com/office/drawing/2014/main" id="{E149CCD2-0179-73AE-35E6-C272252B6DDE}"/>
              </a:ext>
            </a:extLst>
          </p:cNvPr>
          <p:cNvSpPr txBox="1"/>
          <p:nvPr/>
        </p:nvSpPr>
        <p:spPr>
          <a:xfrm>
            <a:off x="3676652" y="3412548"/>
            <a:ext cx="882484"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GMNN</a:t>
            </a:r>
          </a:p>
        </p:txBody>
      </p:sp>
      <p:sp>
        <p:nvSpPr>
          <p:cNvPr id="36" name="TextBox 35">
            <a:extLst>
              <a:ext uri="{FF2B5EF4-FFF2-40B4-BE49-F238E27FC236}">
                <a16:creationId xmlns:a16="http://schemas.microsoft.com/office/drawing/2014/main" id="{2CD84A58-5001-D33B-DCD3-2FE7B04BC22D}"/>
              </a:ext>
            </a:extLst>
          </p:cNvPr>
          <p:cNvSpPr txBox="1"/>
          <p:nvPr/>
        </p:nvSpPr>
        <p:spPr>
          <a:xfrm>
            <a:off x="3662914" y="4321234"/>
            <a:ext cx="902648"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NFE2L2</a:t>
            </a:r>
            <a:endParaRPr lang="en-US"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341FDAA4-FBD0-3CC9-EEF5-38226F972DA3}"/>
              </a:ext>
            </a:extLst>
          </p:cNvPr>
          <p:cNvSpPr txBox="1"/>
          <p:nvPr/>
        </p:nvSpPr>
        <p:spPr>
          <a:xfrm>
            <a:off x="3698260" y="6023425"/>
            <a:ext cx="860876"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TGR</a:t>
            </a:r>
            <a:endParaRPr lang="en-US"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067A406B-F7F3-B470-AE19-A6F01F019F3B}"/>
              </a:ext>
            </a:extLst>
          </p:cNvPr>
          <p:cNvSpPr txBox="1"/>
          <p:nvPr/>
        </p:nvSpPr>
        <p:spPr>
          <a:xfrm>
            <a:off x="3693945" y="5607073"/>
            <a:ext cx="892623"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err="1">
                <a:effectLst/>
                <a:latin typeface="Times New Roman" panose="02020603050405020304" pitchFamily="18" charset="0"/>
                <a:cs typeface="Times New Roman" panose="02020603050405020304" pitchFamily="18" charset="0"/>
              </a:rPr>
              <a:t>ampC</a:t>
            </a:r>
            <a:endParaRPr lang="en-US" sz="14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CD7054DA-83B5-CBB5-ED83-E164E60B76AB}"/>
              </a:ext>
            </a:extLst>
          </p:cNvPr>
          <p:cNvSpPr txBox="1"/>
          <p:nvPr/>
        </p:nvSpPr>
        <p:spPr>
          <a:xfrm>
            <a:off x="3670159" y="4745921"/>
            <a:ext cx="902649"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CBX1</a:t>
            </a:r>
            <a:endParaRPr lang="en-US"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1849FCC0-9DD9-7170-43C5-85859DC2A77D}"/>
              </a:ext>
            </a:extLst>
          </p:cNvPr>
          <p:cNvSpPr txBox="1"/>
          <p:nvPr/>
        </p:nvSpPr>
        <p:spPr>
          <a:xfrm>
            <a:off x="3687592" y="5173334"/>
            <a:ext cx="902649"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TARDBP</a:t>
            </a:r>
            <a:endParaRPr lang="en-US" sz="1400" dirty="0">
              <a:latin typeface="Times New Roman" panose="02020603050405020304" pitchFamily="18" charset="0"/>
              <a:cs typeface="Times New Roman" panose="02020603050405020304" pitchFamily="18" charset="0"/>
            </a:endParaRPr>
          </a:p>
        </p:txBody>
      </p:sp>
      <p:cxnSp>
        <p:nvCxnSpPr>
          <p:cNvPr id="72" name="Straight Arrow Connector 71">
            <a:extLst>
              <a:ext uri="{FF2B5EF4-FFF2-40B4-BE49-F238E27FC236}">
                <a16:creationId xmlns:a16="http://schemas.microsoft.com/office/drawing/2014/main" id="{7A256285-A594-E18B-BBE7-CC73BD122C33}"/>
              </a:ext>
            </a:extLst>
          </p:cNvPr>
          <p:cNvCxnSpPr>
            <a:cxnSpLocks/>
            <a:stCxn id="7" idx="3"/>
            <a:endCxn id="40" idx="1"/>
          </p:cNvCxnSpPr>
          <p:nvPr/>
        </p:nvCxnSpPr>
        <p:spPr>
          <a:xfrm>
            <a:off x="2099836" y="4516637"/>
            <a:ext cx="1570323" cy="3831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244E323D-46AF-9449-A970-05716D9D66C9}"/>
              </a:ext>
            </a:extLst>
          </p:cNvPr>
          <p:cNvCxnSpPr>
            <a:cxnSpLocks/>
            <a:stCxn id="7" idx="3"/>
            <a:endCxn id="38" idx="1"/>
          </p:cNvCxnSpPr>
          <p:nvPr/>
        </p:nvCxnSpPr>
        <p:spPr>
          <a:xfrm>
            <a:off x="2099836" y="4516637"/>
            <a:ext cx="1594109" cy="124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DB6C72B1-8F78-FC4E-AE43-8682B25AE7FE}"/>
              </a:ext>
            </a:extLst>
          </p:cNvPr>
          <p:cNvCxnSpPr>
            <a:cxnSpLocks/>
            <a:stCxn id="8" idx="3"/>
            <a:endCxn id="32" idx="1"/>
          </p:cNvCxnSpPr>
          <p:nvPr/>
        </p:nvCxnSpPr>
        <p:spPr>
          <a:xfrm>
            <a:off x="2146971" y="3855562"/>
            <a:ext cx="1529681" cy="1671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40C58107-CA13-22CD-8BE3-483058D47F4F}"/>
              </a:ext>
            </a:extLst>
          </p:cNvPr>
          <p:cNvCxnSpPr>
            <a:cxnSpLocks/>
            <a:stCxn id="7" idx="3"/>
            <a:endCxn id="31" idx="1"/>
          </p:cNvCxnSpPr>
          <p:nvPr/>
        </p:nvCxnSpPr>
        <p:spPr>
          <a:xfrm flipV="1">
            <a:off x="2099836" y="1736458"/>
            <a:ext cx="1586467" cy="27801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F211E266-4570-F73A-631D-08AF7A45C515}"/>
              </a:ext>
            </a:extLst>
          </p:cNvPr>
          <p:cNvSpPr txBox="1"/>
          <p:nvPr/>
        </p:nvSpPr>
        <p:spPr>
          <a:xfrm>
            <a:off x="2669735" y="159081"/>
            <a:ext cx="6094476" cy="523220"/>
          </a:xfrm>
          <a:prstGeom prst="rect">
            <a:avLst/>
          </a:prstGeom>
          <a:noFill/>
        </p:spPr>
        <p:txBody>
          <a:bodyPr wrap="square">
            <a:spAutoFit/>
          </a:bodyPr>
          <a:lstStyle/>
          <a:p>
            <a:r>
              <a:rPr lang="en-US" sz="2800" b="1" dirty="0">
                <a:effectLst/>
                <a:latin typeface="Times New Roman" panose="02020603050405020304" pitchFamily="18" charset="0"/>
                <a:cs typeface="Times New Roman" panose="02020603050405020304" pitchFamily="18" charset="0"/>
              </a:rPr>
              <a:t>Phenotype association identification </a:t>
            </a:r>
            <a:endParaRPr lang="en-US" sz="2800" dirty="0"/>
          </a:p>
        </p:txBody>
      </p:sp>
    </p:spTree>
    <p:extLst>
      <p:ext uri="{BB962C8B-B14F-4D97-AF65-F5344CB8AC3E}">
        <p14:creationId xmlns:p14="http://schemas.microsoft.com/office/powerpoint/2010/main" val="239800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6FCB20-EF11-D6D6-A0DB-2AC8F2CA7EF8}"/>
              </a:ext>
            </a:extLst>
          </p:cNvPr>
          <p:cNvPicPr>
            <a:picLocks noChangeAspect="1"/>
          </p:cNvPicPr>
          <p:nvPr/>
        </p:nvPicPr>
        <p:blipFill>
          <a:blip r:embed="rId2"/>
          <a:stretch>
            <a:fillRect/>
          </a:stretch>
        </p:blipFill>
        <p:spPr>
          <a:xfrm>
            <a:off x="910683" y="73563"/>
            <a:ext cx="10370634" cy="6710874"/>
          </a:xfrm>
          <a:prstGeom prst="rect">
            <a:avLst/>
          </a:prstGeom>
          <a:ln>
            <a:solidFill>
              <a:schemeClr val="tx1"/>
            </a:solidFill>
          </a:ln>
        </p:spPr>
      </p:pic>
    </p:spTree>
    <p:extLst>
      <p:ext uri="{BB962C8B-B14F-4D97-AF65-F5344CB8AC3E}">
        <p14:creationId xmlns:p14="http://schemas.microsoft.com/office/powerpoint/2010/main" val="2186158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9D9D506-0ECD-4B3A-782A-3A961EBD3897}"/>
              </a:ext>
            </a:extLst>
          </p:cNvPr>
          <p:cNvGraphicFramePr>
            <a:graphicFrameLocks noGrp="1"/>
          </p:cNvGraphicFramePr>
          <p:nvPr>
            <p:extLst>
              <p:ext uri="{D42A27DB-BD31-4B8C-83A1-F6EECF244321}">
                <p14:modId xmlns:p14="http://schemas.microsoft.com/office/powerpoint/2010/main" val="936393734"/>
              </p:ext>
            </p:extLst>
          </p:nvPr>
        </p:nvGraphicFramePr>
        <p:xfrm>
          <a:off x="4765818" y="2128311"/>
          <a:ext cx="7197582" cy="3566160"/>
        </p:xfrm>
        <a:graphic>
          <a:graphicData uri="http://schemas.openxmlformats.org/drawingml/2006/table">
            <a:tbl>
              <a:tblPr firstRow="1" bandRow="1">
                <a:tableStyleId>{5C22544A-7EE6-4342-B048-85BDC9FD1C3A}</a:tableStyleId>
              </a:tblPr>
              <a:tblGrid>
                <a:gridCol w="1022334">
                  <a:extLst>
                    <a:ext uri="{9D8B030D-6E8A-4147-A177-3AD203B41FA5}">
                      <a16:colId xmlns:a16="http://schemas.microsoft.com/office/drawing/2014/main" val="125787279"/>
                    </a:ext>
                  </a:extLst>
                </a:gridCol>
                <a:gridCol w="1138035">
                  <a:extLst>
                    <a:ext uri="{9D8B030D-6E8A-4147-A177-3AD203B41FA5}">
                      <a16:colId xmlns:a16="http://schemas.microsoft.com/office/drawing/2014/main" val="907107134"/>
                    </a:ext>
                  </a:extLst>
                </a:gridCol>
                <a:gridCol w="1202829">
                  <a:extLst>
                    <a:ext uri="{9D8B030D-6E8A-4147-A177-3AD203B41FA5}">
                      <a16:colId xmlns:a16="http://schemas.microsoft.com/office/drawing/2014/main" val="3957608010"/>
                    </a:ext>
                  </a:extLst>
                </a:gridCol>
                <a:gridCol w="3834384">
                  <a:extLst>
                    <a:ext uri="{9D8B030D-6E8A-4147-A177-3AD203B41FA5}">
                      <a16:colId xmlns:a16="http://schemas.microsoft.com/office/drawing/2014/main" val="3158115959"/>
                    </a:ext>
                  </a:extLst>
                </a:gridCol>
              </a:tblGrid>
              <a:tr h="370840">
                <a:tc>
                  <a:txBody>
                    <a:bodyPr/>
                    <a:lstStyle/>
                    <a:p>
                      <a:pPr algn="ctr"/>
                      <a:r>
                        <a:rPr lang="en-US" sz="1400" b="0" dirty="0">
                          <a:latin typeface="system-ui"/>
                          <a:cs typeface="Times New Roman" panose="02020603050405020304" pitchFamily="18" charset="0"/>
                        </a:rPr>
                        <a:t>Genes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system-ui"/>
                          <a:cs typeface="Times New Roman" panose="02020603050405020304" pitchFamily="18" charset="0"/>
                        </a:rPr>
                        <a:t>Diseases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system-ui"/>
                          <a:cs typeface="Times New Roman" panose="02020603050405020304" pitchFamily="18" charset="0"/>
                        </a:rPr>
                        <a:t>Literature based on annotations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bg1"/>
                          </a:solidFill>
                          <a:latin typeface="system-ui"/>
                          <a:cs typeface="Times New Roman" panose="02020603050405020304" pitchFamily="18" charset="0"/>
                        </a:rPr>
                        <a:t>Co-occurrence in sentences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dirty="0">
                        <a:solidFill>
                          <a:schemeClr val="bg1"/>
                        </a:solidFill>
                        <a:latin typeface="system-ui"/>
                        <a:cs typeface="Times New Roman" panose="02020603050405020304" pitchFamily="18" charset="0"/>
                      </a:endParaRPr>
                    </a:p>
                  </a:txBody>
                  <a:tcPr anchor="ctr"/>
                </a:tc>
                <a:extLst>
                  <a:ext uri="{0D108BD9-81ED-4DB2-BD59-A6C34878D82A}">
                    <a16:rowId xmlns:a16="http://schemas.microsoft.com/office/drawing/2014/main" val="2410535141"/>
                  </a:ext>
                </a:extLst>
              </a:tr>
              <a:tr h="0">
                <a:tc rowSpan="3">
                  <a:txBody>
                    <a:bodyPr/>
                    <a:lstStyle/>
                    <a:p>
                      <a:r>
                        <a:rPr lang="en-US" sz="1400" b="0" dirty="0">
                          <a:solidFill>
                            <a:schemeClr val="tx1"/>
                          </a:solidFill>
                          <a:latin typeface="system-ui"/>
                          <a:cs typeface="Times New Roman" panose="02020603050405020304" pitchFamily="18" charset="0"/>
                        </a:rPr>
                        <a:t>TARDBP</a:t>
                      </a:r>
                    </a:p>
                  </a:txBody>
                  <a:tcPr anchor="ctr"/>
                </a:tc>
                <a:tc rowSpan="3">
                  <a:txBody>
                    <a:bodyPr/>
                    <a:lstStyle/>
                    <a:p>
                      <a:r>
                        <a:rPr lang="en-US" sz="1400" b="0" i="0" dirty="0" err="1">
                          <a:solidFill>
                            <a:srgbClr val="212121"/>
                          </a:solidFill>
                          <a:effectLst/>
                          <a:latin typeface="system-ui"/>
                          <a:cs typeface="Times New Roman" panose="02020603050405020304" pitchFamily="18" charset="0"/>
                        </a:rPr>
                        <a:t>Orphanet</a:t>
                      </a:r>
                      <a:r>
                        <a:rPr lang="en-US" sz="1400" b="0" i="0" dirty="0">
                          <a:solidFill>
                            <a:srgbClr val="212121"/>
                          </a:solidFill>
                          <a:effectLst/>
                          <a:latin typeface="system-ui"/>
                          <a:cs typeface="Times New Roman" panose="02020603050405020304" pitchFamily="18" charset="0"/>
                        </a:rPr>
                        <a:t>: Amyotrophic lateral sclerosis</a:t>
                      </a:r>
                      <a:endParaRPr lang="en-US" sz="1400" b="0" dirty="0">
                        <a:latin typeface="system-ui"/>
                        <a:cs typeface="Times New Roman" panose="02020603050405020304" pitchFamily="18" charset="0"/>
                      </a:endParaRPr>
                    </a:p>
                  </a:txBody>
                  <a:tcPr anchor="ctr"/>
                </a:tc>
                <a:tc rowSpan="3">
                  <a:txBody>
                    <a:bodyPr/>
                    <a:lstStyle/>
                    <a:p>
                      <a:r>
                        <a:rPr kumimoji="0" lang="en-US" altLang="en-US" sz="1400" b="0" i="0" u="none" strike="noStrike" cap="none" normalizeH="0" baseline="0" dirty="0">
                          <a:ln>
                            <a:noFill/>
                          </a:ln>
                          <a:solidFill>
                            <a:srgbClr val="212121"/>
                          </a:solidFill>
                          <a:effectLst/>
                          <a:latin typeface="system-ui"/>
                          <a:cs typeface="Times New Roman" panose="02020603050405020304" pitchFamily="18" charset="0"/>
                        </a:rPr>
                        <a:t>24311730</a:t>
                      </a:r>
                      <a:endParaRPr lang="en-US" sz="1400" b="0" dirty="0">
                        <a:solidFill>
                          <a:schemeClr val="tx1"/>
                        </a:solidFill>
                        <a:latin typeface="system-ui"/>
                        <a:cs typeface="Times New Roman" panose="02020603050405020304" pitchFamily="18" charset="0"/>
                      </a:endParaRPr>
                    </a:p>
                  </a:txBody>
                  <a:tcPr anchor="ctr"/>
                </a:tc>
                <a:tc>
                  <a:txBody>
                    <a:bodyPr/>
                    <a:lstStyle/>
                    <a:p>
                      <a:r>
                        <a:rPr lang="en-US" sz="1400" b="0" i="0" kern="1200" dirty="0" err="1">
                          <a:solidFill>
                            <a:schemeClr val="dk1"/>
                          </a:solidFill>
                          <a:effectLst/>
                          <a:latin typeface="system-ui"/>
                          <a:ea typeface="+mn-ea"/>
                          <a:cs typeface="Times New Roman" panose="02020603050405020304" pitchFamily="18" charset="0"/>
                        </a:rPr>
                        <a:t>TorsinA</a:t>
                      </a:r>
                      <a:r>
                        <a:rPr lang="en-US" sz="1400" b="0" i="0" kern="1200" dirty="0">
                          <a:solidFill>
                            <a:schemeClr val="dk1"/>
                          </a:solidFill>
                          <a:effectLst/>
                          <a:latin typeface="system-ui"/>
                          <a:ea typeface="+mn-ea"/>
                          <a:cs typeface="Times New Roman" panose="02020603050405020304" pitchFamily="18" charset="0"/>
                        </a:rPr>
                        <a:t> rescues ER-associated stress and locomotive defects in C. elegans models of ALS</a:t>
                      </a:r>
                    </a:p>
                  </a:txBody>
                  <a:tcPr anchor="ctr"/>
                </a:tc>
                <a:extLst>
                  <a:ext uri="{0D108BD9-81ED-4DB2-BD59-A6C34878D82A}">
                    <a16:rowId xmlns:a16="http://schemas.microsoft.com/office/drawing/2014/main" val="1488179300"/>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tc>
                <a:tc vMerge="1">
                  <a:txBody>
                    <a:bodyPr/>
                    <a:lstStyle/>
                    <a:p>
                      <a:endParaRPr lang="en-US" sz="1100" dirty="0">
                        <a:latin typeface="Times New Roman" panose="02020603050405020304" pitchFamily="18" charset="0"/>
                        <a:cs typeface="Times New Roman" panose="02020603050405020304" pitchFamily="18" charset="0"/>
                      </a:endParaRPr>
                    </a:p>
                  </a:txBody>
                  <a:tcPr/>
                </a:tc>
                <a:tc vMerge="1">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system-ui"/>
                          <a:ea typeface="+mn-ea"/>
                          <a:cs typeface="Times New Roman" panose="02020603050405020304" pitchFamily="18" charset="0"/>
                        </a:rPr>
                        <a:t>Here we explore the potential for </a:t>
                      </a:r>
                      <a:r>
                        <a:rPr lang="en-US" sz="1400" b="0" i="0" kern="1200" dirty="0" err="1">
                          <a:solidFill>
                            <a:schemeClr val="dk1"/>
                          </a:solidFill>
                          <a:effectLst/>
                          <a:latin typeface="system-ui"/>
                          <a:ea typeface="+mn-ea"/>
                          <a:cs typeface="Times New Roman" panose="02020603050405020304" pitchFamily="18" charset="0"/>
                        </a:rPr>
                        <a:t>torsinA</a:t>
                      </a:r>
                      <a:r>
                        <a:rPr lang="en-US" sz="1400" b="0" i="0" kern="1200" dirty="0">
                          <a:solidFill>
                            <a:schemeClr val="dk1"/>
                          </a:solidFill>
                          <a:effectLst/>
                          <a:latin typeface="system-ui"/>
                          <a:ea typeface="+mn-ea"/>
                          <a:cs typeface="Times New Roman" panose="02020603050405020304" pitchFamily="18" charset="0"/>
                        </a:rPr>
                        <a:t> to serve as a buffer to attenuate the cellular consequences of misfolded-protein stress as it pertains to the neurodegenerative disease amyotrophic lateral sclerosis (ALS). </a:t>
                      </a:r>
                    </a:p>
                  </a:txBody>
                  <a:tcPr anchor="ctr"/>
                </a:tc>
                <a:extLst>
                  <a:ext uri="{0D108BD9-81ED-4DB2-BD59-A6C34878D82A}">
                    <a16:rowId xmlns:a16="http://schemas.microsoft.com/office/drawing/2014/main" val="4044228232"/>
                  </a:ext>
                </a:extLst>
              </a:tr>
              <a:tr h="0">
                <a:tc vMerge="1">
                  <a:txBody>
                    <a:bodyPr/>
                    <a:lstStyle/>
                    <a:p>
                      <a:endParaRPr lang="en-US" sz="1100" dirty="0">
                        <a:solidFill>
                          <a:srgbClr val="FF0000"/>
                        </a:solidFill>
                        <a:latin typeface="Times New Roman" panose="02020603050405020304" pitchFamily="18" charset="0"/>
                        <a:cs typeface="Times New Roman" panose="02020603050405020304" pitchFamily="18" charset="0"/>
                      </a:endParaRPr>
                    </a:p>
                  </a:txBody>
                  <a:tcPr/>
                </a:tc>
                <a:tc vMerge="1">
                  <a:txBody>
                    <a:bodyPr/>
                    <a:lstStyle/>
                    <a:p>
                      <a:endParaRPr lang="en-US" sz="1100" dirty="0">
                        <a:latin typeface="Times New Roman" panose="02020603050405020304" pitchFamily="18" charset="0"/>
                        <a:cs typeface="Times New Roman" panose="02020603050405020304" pitchFamily="18" charset="0"/>
                      </a:endParaRPr>
                    </a:p>
                  </a:txBody>
                  <a:tcPr/>
                </a:tc>
                <a:tc vMerge="1">
                  <a:txBody>
                    <a:bodyPr/>
                    <a:lstStyle/>
                    <a:p>
                      <a:endParaRPr lang="en-US" sz="11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400" b="0" i="0" kern="1200" dirty="0">
                          <a:solidFill>
                            <a:schemeClr val="dk1"/>
                          </a:solidFill>
                          <a:effectLst/>
                          <a:latin typeface="system-ui"/>
                          <a:ea typeface="+mn-ea"/>
                          <a:cs typeface="Times New Roman" panose="02020603050405020304" pitchFamily="18" charset="0"/>
                        </a:rPr>
                        <a:t>These results expand our understanding of </a:t>
                      </a:r>
                      <a:r>
                        <a:rPr lang="en-US" sz="1400" b="0" i="0" kern="1200" dirty="0" err="1">
                          <a:solidFill>
                            <a:schemeClr val="dk1"/>
                          </a:solidFill>
                          <a:effectLst/>
                          <a:latin typeface="system-ui"/>
                          <a:ea typeface="+mn-ea"/>
                          <a:cs typeface="Times New Roman" panose="02020603050405020304" pitchFamily="18" charset="0"/>
                        </a:rPr>
                        <a:t>proteostatic</a:t>
                      </a:r>
                      <a:r>
                        <a:rPr lang="en-US" sz="1400" b="0" i="0" kern="1200" dirty="0">
                          <a:solidFill>
                            <a:schemeClr val="dk1"/>
                          </a:solidFill>
                          <a:effectLst/>
                          <a:latin typeface="system-ui"/>
                          <a:ea typeface="+mn-ea"/>
                          <a:cs typeface="Times New Roman" panose="02020603050405020304" pitchFamily="18" charset="0"/>
                        </a:rPr>
                        <a:t> mechanisms influencing neuronal dysfunction in ALS, while simultaneously highlighting the potential for </a:t>
                      </a:r>
                      <a:r>
                        <a:rPr lang="en-US" sz="1400" b="0" i="0" kern="1200" dirty="0" err="1">
                          <a:solidFill>
                            <a:schemeClr val="dk1"/>
                          </a:solidFill>
                          <a:effectLst/>
                          <a:latin typeface="system-ui"/>
                          <a:ea typeface="+mn-ea"/>
                          <a:cs typeface="Times New Roman" panose="02020603050405020304" pitchFamily="18" charset="0"/>
                        </a:rPr>
                        <a:t>torsinA</a:t>
                      </a:r>
                      <a:r>
                        <a:rPr lang="en-US" sz="1400" b="0" i="0" kern="1200" dirty="0">
                          <a:solidFill>
                            <a:schemeClr val="dk1"/>
                          </a:solidFill>
                          <a:effectLst/>
                          <a:latin typeface="system-ui"/>
                          <a:ea typeface="+mn-ea"/>
                          <a:cs typeface="Times New Roman" panose="02020603050405020304" pitchFamily="18" charset="0"/>
                        </a:rPr>
                        <a:t> as a novel target for therapeutic development</a:t>
                      </a:r>
                    </a:p>
                  </a:txBody>
                  <a:tcPr anchor="ctr"/>
                </a:tc>
                <a:extLst>
                  <a:ext uri="{0D108BD9-81ED-4DB2-BD59-A6C34878D82A}">
                    <a16:rowId xmlns:a16="http://schemas.microsoft.com/office/drawing/2014/main" val="1957885757"/>
                  </a:ext>
                </a:extLst>
              </a:tr>
            </a:tbl>
          </a:graphicData>
        </a:graphic>
      </p:graphicFrame>
      <p:sp>
        <p:nvSpPr>
          <p:cNvPr id="7" name="TextBox 6">
            <a:extLst>
              <a:ext uri="{FF2B5EF4-FFF2-40B4-BE49-F238E27FC236}">
                <a16:creationId xmlns:a16="http://schemas.microsoft.com/office/drawing/2014/main" id="{7729B310-05F2-6E41-39A9-545275F09167}"/>
              </a:ext>
            </a:extLst>
          </p:cNvPr>
          <p:cNvSpPr txBox="1"/>
          <p:nvPr/>
        </p:nvSpPr>
        <p:spPr>
          <a:xfrm>
            <a:off x="109768" y="4331971"/>
            <a:ext cx="1990068"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b="0" i="0" dirty="0">
                <a:effectLst/>
                <a:latin typeface="Times New Roman" panose="02020603050405020304" pitchFamily="18" charset="0"/>
                <a:cs typeface="Times New Roman" panose="02020603050405020304" pitchFamily="18" charset="0"/>
              </a:rPr>
              <a:t>CHEMBL1372162</a:t>
            </a:r>
            <a:endParaRPr lang="en-US" dirty="0"/>
          </a:p>
        </p:txBody>
      </p:sp>
      <p:sp>
        <p:nvSpPr>
          <p:cNvPr id="8" name="TextBox 7">
            <a:extLst>
              <a:ext uri="{FF2B5EF4-FFF2-40B4-BE49-F238E27FC236}">
                <a16:creationId xmlns:a16="http://schemas.microsoft.com/office/drawing/2014/main" id="{672CB976-1EA9-9614-7EAB-1F35644C9D02}"/>
              </a:ext>
            </a:extLst>
          </p:cNvPr>
          <p:cNvSpPr txBox="1"/>
          <p:nvPr/>
        </p:nvSpPr>
        <p:spPr>
          <a:xfrm>
            <a:off x="118872" y="3670896"/>
            <a:ext cx="2028099"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b="0" i="0" dirty="0">
                <a:effectLst/>
                <a:latin typeface="Times New Roman" panose="02020603050405020304" pitchFamily="18" charset="0"/>
                <a:cs typeface="Times New Roman" panose="02020603050405020304" pitchFamily="18" charset="0"/>
              </a:rPr>
              <a:t>CHEMBL1367890</a:t>
            </a:r>
            <a:endParaRPr lang="en-US" dirty="0"/>
          </a:p>
        </p:txBody>
      </p:sp>
      <p:sp>
        <p:nvSpPr>
          <p:cNvPr id="9" name="TextBox 8">
            <a:extLst>
              <a:ext uri="{FF2B5EF4-FFF2-40B4-BE49-F238E27FC236}">
                <a16:creationId xmlns:a16="http://schemas.microsoft.com/office/drawing/2014/main" id="{A4934B3D-C35A-5018-CD0E-E2DD2C57AFB9}"/>
              </a:ext>
            </a:extLst>
          </p:cNvPr>
          <p:cNvSpPr txBox="1"/>
          <p:nvPr/>
        </p:nvSpPr>
        <p:spPr>
          <a:xfrm>
            <a:off x="113463" y="2989361"/>
            <a:ext cx="1975153"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b="0" i="0" dirty="0">
                <a:effectLst/>
                <a:latin typeface="Times New Roman" panose="02020603050405020304" pitchFamily="18" charset="0"/>
                <a:cs typeface="Times New Roman" panose="02020603050405020304" pitchFamily="18" charset="0"/>
              </a:rPr>
              <a:t>CHEMBL1733809</a:t>
            </a:r>
            <a:endParaRPr lang="en-US"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C3A27184-E553-3D0B-0EB6-5D2041AA1B59}"/>
              </a:ext>
            </a:extLst>
          </p:cNvPr>
          <p:cNvCxnSpPr>
            <a:cxnSpLocks/>
            <a:stCxn id="9" idx="3"/>
            <a:endCxn id="31" idx="1"/>
          </p:cNvCxnSpPr>
          <p:nvPr/>
        </p:nvCxnSpPr>
        <p:spPr>
          <a:xfrm flipV="1">
            <a:off x="2088616" y="1736458"/>
            <a:ext cx="1597687" cy="14375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46659A7-18B2-895E-5505-7CB2C6BDE3DA}"/>
              </a:ext>
            </a:extLst>
          </p:cNvPr>
          <p:cNvCxnSpPr>
            <a:cxnSpLocks/>
            <a:stCxn id="8" idx="3"/>
            <a:endCxn id="34" idx="1"/>
          </p:cNvCxnSpPr>
          <p:nvPr/>
        </p:nvCxnSpPr>
        <p:spPr>
          <a:xfrm flipV="1">
            <a:off x="2146971" y="3153438"/>
            <a:ext cx="1509275" cy="7021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D6BDEBA-916F-1200-3C7C-AFC1799F74BC}"/>
              </a:ext>
            </a:extLst>
          </p:cNvPr>
          <p:cNvCxnSpPr>
            <a:cxnSpLocks/>
            <a:stCxn id="7" idx="3"/>
            <a:endCxn id="37" idx="1"/>
          </p:cNvCxnSpPr>
          <p:nvPr/>
        </p:nvCxnSpPr>
        <p:spPr>
          <a:xfrm>
            <a:off x="2099836" y="4516637"/>
            <a:ext cx="1598424" cy="16606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5FAD9C2-8FB3-DC89-8602-E838C3E5A4BB}"/>
              </a:ext>
            </a:extLst>
          </p:cNvPr>
          <p:cNvCxnSpPr>
            <a:cxnSpLocks/>
            <a:stCxn id="8" idx="3"/>
            <a:endCxn id="30" idx="1"/>
          </p:cNvCxnSpPr>
          <p:nvPr/>
        </p:nvCxnSpPr>
        <p:spPr>
          <a:xfrm flipV="1">
            <a:off x="2146971" y="2219494"/>
            <a:ext cx="1523188" cy="16360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4B298D3-2234-7D37-2FB4-E1F1D0E3D5C5}"/>
              </a:ext>
            </a:extLst>
          </p:cNvPr>
          <p:cNvCxnSpPr>
            <a:cxnSpLocks/>
            <a:stCxn id="7" idx="3"/>
            <a:endCxn id="32" idx="1"/>
          </p:cNvCxnSpPr>
          <p:nvPr/>
        </p:nvCxnSpPr>
        <p:spPr>
          <a:xfrm flipV="1">
            <a:off x="2099836" y="4022665"/>
            <a:ext cx="1576816" cy="4939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ED4853F-E0D0-CDB1-83C5-838C90FB3E04}"/>
              </a:ext>
            </a:extLst>
          </p:cNvPr>
          <p:cNvCxnSpPr>
            <a:cxnSpLocks/>
            <a:stCxn id="8" idx="3"/>
            <a:endCxn id="33" idx="1"/>
          </p:cNvCxnSpPr>
          <p:nvPr/>
        </p:nvCxnSpPr>
        <p:spPr>
          <a:xfrm flipV="1">
            <a:off x="2146971" y="2692488"/>
            <a:ext cx="1529681" cy="11630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E7FF120-143F-D162-D6D1-38C0D2FA86E4}"/>
              </a:ext>
            </a:extLst>
          </p:cNvPr>
          <p:cNvCxnSpPr>
            <a:cxnSpLocks/>
            <a:stCxn id="7" idx="3"/>
            <a:endCxn id="36" idx="1"/>
          </p:cNvCxnSpPr>
          <p:nvPr/>
        </p:nvCxnSpPr>
        <p:spPr>
          <a:xfrm flipV="1">
            <a:off x="2099836" y="4475123"/>
            <a:ext cx="1563078" cy="415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0B96633-7481-A8AA-DEC9-470AE278F4DF}"/>
              </a:ext>
            </a:extLst>
          </p:cNvPr>
          <p:cNvCxnSpPr>
            <a:cxnSpLocks/>
            <a:stCxn id="8" idx="3"/>
            <a:endCxn id="35" idx="1"/>
          </p:cNvCxnSpPr>
          <p:nvPr/>
        </p:nvCxnSpPr>
        <p:spPr>
          <a:xfrm flipV="1">
            <a:off x="2146971" y="3566437"/>
            <a:ext cx="1529681" cy="2891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9E03F12-628A-50E4-C9C0-6872939EEC94}"/>
              </a:ext>
            </a:extLst>
          </p:cNvPr>
          <p:cNvCxnSpPr>
            <a:cxnSpLocks/>
            <a:stCxn id="7" idx="3"/>
            <a:endCxn id="41" idx="1"/>
          </p:cNvCxnSpPr>
          <p:nvPr/>
        </p:nvCxnSpPr>
        <p:spPr>
          <a:xfrm>
            <a:off x="2099836" y="4516637"/>
            <a:ext cx="1587756" cy="810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7C408BF-6259-CF9A-656A-328A36E49A89}"/>
              </a:ext>
            </a:extLst>
          </p:cNvPr>
          <p:cNvCxnSpPr>
            <a:cxnSpLocks/>
            <a:stCxn id="9" idx="3"/>
            <a:endCxn id="30" idx="1"/>
          </p:cNvCxnSpPr>
          <p:nvPr/>
        </p:nvCxnSpPr>
        <p:spPr>
          <a:xfrm flipV="1">
            <a:off x="2088616" y="2219494"/>
            <a:ext cx="1581543" cy="9545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867C535-4466-7CF1-A361-E3D7903A8531}"/>
              </a:ext>
            </a:extLst>
          </p:cNvPr>
          <p:cNvSpPr txBox="1"/>
          <p:nvPr/>
        </p:nvSpPr>
        <p:spPr>
          <a:xfrm>
            <a:off x="3670159" y="2065605"/>
            <a:ext cx="844838"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CGA</a:t>
            </a:r>
          </a:p>
        </p:txBody>
      </p:sp>
      <p:sp>
        <p:nvSpPr>
          <p:cNvPr id="31" name="TextBox 30">
            <a:extLst>
              <a:ext uri="{FF2B5EF4-FFF2-40B4-BE49-F238E27FC236}">
                <a16:creationId xmlns:a16="http://schemas.microsoft.com/office/drawing/2014/main" id="{E871ACED-4939-D3A9-8FC3-544E78B068E7}"/>
              </a:ext>
            </a:extLst>
          </p:cNvPr>
          <p:cNvSpPr txBox="1"/>
          <p:nvPr/>
        </p:nvSpPr>
        <p:spPr>
          <a:xfrm>
            <a:off x="3686303" y="1582569"/>
            <a:ext cx="855869"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EHMT2</a:t>
            </a:r>
          </a:p>
        </p:txBody>
      </p:sp>
      <p:sp>
        <p:nvSpPr>
          <p:cNvPr id="32" name="TextBox 31">
            <a:extLst>
              <a:ext uri="{FF2B5EF4-FFF2-40B4-BE49-F238E27FC236}">
                <a16:creationId xmlns:a16="http://schemas.microsoft.com/office/drawing/2014/main" id="{59F111EB-8FE0-4339-6ED7-38A1F4E52EF1}"/>
              </a:ext>
            </a:extLst>
          </p:cNvPr>
          <p:cNvSpPr txBox="1"/>
          <p:nvPr/>
        </p:nvSpPr>
        <p:spPr>
          <a:xfrm>
            <a:off x="3676652" y="3868776"/>
            <a:ext cx="909916"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TDP1</a:t>
            </a:r>
          </a:p>
        </p:txBody>
      </p:sp>
      <p:sp>
        <p:nvSpPr>
          <p:cNvPr id="33" name="TextBox 32">
            <a:extLst>
              <a:ext uri="{FF2B5EF4-FFF2-40B4-BE49-F238E27FC236}">
                <a16:creationId xmlns:a16="http://schemas.microsoft.com/office/drawing/2014/main" id="{63C31414-C2F3-B831-047F-28A24E2EFBC8}"/>
              </a:ext>
            </a:extLst>
          </p:cNvPr>
          <p:cNvSpPr txBox="1"/>
          <p:nvPr/>
        </p:nvSpPr>
        <p:spPr>
          <a:xfrm>
            <a:off x="3676652" y="2533877"/>
            <a:ext cx="844838" cy="317221"/>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SMAD3</a:t>
            </a:r>
          </a:p>
        </p:txBody>
      </p:sp>
      <p:sp>
        <p:nvSpPr>
          <p:cNvPr id="34" name="TextBox 33">
            <a:extLst>
              <a:ext uri="{FF2B5EF4-FFF2-40B4-BE49-F238E27FC236}">
                <a16:creationId xmlns:a16="http://schemas.microsoft.com/office/drawing/2014/main" id="{B03E6DAD-4765-647A-3EB9-18D438A20E91}"/>
              </a:ext>
            </a:extLst>
          </p:cNvPr>
          <p:cNvSpPr txBox="1"/>
          <p:nvPr/>
        </p:nvSpPr>
        <p:spPr>
          <a:xfrm>
            <a:off x="3656246" y="2999549"/>
            <a:ext cx="882484"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PTH1R</a:t>
            </a:r>
          </a:p>
        </p:txBody>
      </p:sp>
      <p:sp>
        <p:nvSpPr>
          <p:cNvPr id="35" name="TextBox 34">
            <a:extLst>
              <a:ext uri="{FF2B5EF4-FFF2-40B4-BE49-F238E27FC236}">
                <a16:creationId xmlns:a16="http://schemas.microsoft.com/office/drawing/2014/main" id="{E149CCD2-0179-73AE-35E6-C272252B6DDE}"/>
              </a:ext>
            </a:extLst>
          </p:cNvPr>
          <p:cNvSpPr txBox="1"/>
          <p:nvPr/>
        </p:nvSpPr>
        <p:spPr>
          <a:xfrm>
            <a:off x="3676652" y="3412548"/>
            <a:ext cx="882484"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GMNN</a:t>
            </a:r>
          </a:p>
        </p:txBody>
      </p:sp>
      <p:sp>
        <p:nvSpPr>
          <p:cNvPr id="36" name="TextBox 35">
            <a:extLst>
              <a:ext uri="{FF2B5EF4-FFF2-40B4-BE49-F238E27FC236}">
                <a16:creationId xmlns:a16="http://schemas.microsoft.com/office/drawing/2014/main" id="{2CD84A58-5001-D33B-DCD3-2FE7B04BC22D}"/>
              </a:ext>
            </a:extLst>
          </p:cNvPr>
          <p:cNvSpPr txBox="1"/>
          <p:nvPr/>
        </p:nvSpPr>
        <p:spPr>
          <a:xfrm>
            <a:off x="3662914" y="4321234"/>
            <a:ext cx="902648"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NFE2L2</a:t>
            </a:r>
            <a:endParaRPr lang="en-US" sz="14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341FDAA4-FBD0-3CC9-EEF5-38226F972DA3}"/>
              </a:ext>
            </a:extLst>
          </p:cNvPr>
          <p:cNvSpPr txBox="1"/>
          <p:nvPr/>
        </p:nvSpPr>
        <p:spPr>
          <a:xfrm>
            <a:off x="3698260" y="6023425"/>
            <a:ext cx="860876"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TGR</a:t>
            </a:r>
            <a:endParaRPr lang="en-US" sz="14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067A406B-F7F3-B470-AE19-A6F01F019F3B}"/>
              </a:ext>
            </a:extLst>
          </p:cNvPr>
          <p:cNvSpPr txBox="1"/>
          <p:nvPr/>
        </p:nvSpPr>
        <p:spPr>
          <a:xfrm>
            <a:off x="3693945" y="5607073"/>
            <a:ext cx="892623"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err="1">
                <a:effectLst/>
                <a:latin typeface="Times New Roman" panose="02020603050405020304" pitchFamily="18" charset="0"/>
                <a:cs typeface="Times New Roman" panose="02020603050405020304" pitchFamily="18" charset="0"/>
              </a:rPr>
              <a:t>ampC</a:t>
            </a:r>
            <a:endParaRPr lang="en-US" sz="14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CD7054DA-83B5-CBB5-ED83-E164E60B76AB}"/>
              </a:ext>
            </a:extLst>
          </p:cNvPr>
          <p:cNvSpPr txBox="1"/>
          <p:nvPr/>
        </p:nvSpPr>
        <p:spPr>
          <a:xfrm>
            <a:off x="3670159" y="4745921"/>
            <a:ext cx="902649"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CBX1</a:t>
            </a:r>
            <a:endParaRPr lang="en-US" sz="1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1849FCC0-9DD9-7170-43C5-85859DC2A77D}"/>
              </a:ext>
            </a:extLst>
          </p:cNvPr>
          <p:cNvSpPr txBox="1"/>
          <p:nvPr/>
        </p:nvSpPr>
        <p:spPr>
          <a:xfrm>
            <a:off x="3687592" y="5173334"/>
            <a:ext cx="902649"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TARDBP</a:t>
            </a:r>
            <a:endParaRPr lang="en-US" sz="1400" dirty="0">
              <a:latin typeface="Times New Roman" panose="02020603050405020304" pitchFamily="18" charset="0"/>
              <a:cs typeface="Times New Roman" panose="02020603050405020304" pitchFamily="18" charset="0"/>
            </a:endParaRPr>
          </a:p>
        </p:txBody>
      </p:sp>
      <p:cxnSp>
        <p:nvCxnSpPr>
          <p:cNvPr id="72" name="Straight Arrow Connector 71">
            <a:extLst>
              <a:ext uri="{FF2B5EF4-FFF2-40B4-BE49-F238E27FC236}">
                <a16:creationId xmlns:a16="http://schemas.microsoft.com/office/drawing/2014/main" id="{7A256285-A594-E18B-BBE7-CC73BD122C33}"/>
              </a:ext>
            </a:extLst>
          </p:cNvPr>
          <p:cNvCxnSpPr>
            <a:cxnSpLocks/>
            <a:stCxn id="7" idx="3"/>
            <a:endCxn id="40" idx="1"/>
          </p:cNvCxnSpPr>
          <p:nvPr/>
        </p:nvCxnSpPr>
        <p:spPr>
          <a:xfrm>
            <a:off x="2099836" y="4516637"/>
            <a:ext cx="1570323" cy="3831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244E323D-46AF-9449-A970-05716D9D66C9}"/>
              </a:ext>
            </a:extLst>
          </p:cNvPr>
          <p:cNvCxnSpPr>
            <a:cxnSpLocks/>
            <a:stCxn id="7" idx="3"/>
            <a:endCxn id="38" idx="1"/>
          </p:cNvCxnSpPr>
          <p:nvPr/>
        </p:nvCxnSpPr>
        <p:spPr>
          <a:xfrm>
            <a:off x="2099836" y="4516637"/>
            <a:ext cx="1594109" cy="124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DB6C72B1-8F78-FC4E-AE43-8682B25AE7FE}"/>
              </a:ext>
            </a:extLst>
          </p:cNvPr>
          <p:cNvCxnSpPr>
            <a:cxnSpLocks/>
            <a:stCxn id="8" idx="3"/>
            <a:endCxn id="32" idx="1"/>
          </p:cNvCxnSpPr>
          <p:nvPr/>
        </p:nvCxnSpPr>
        <p:spPr>
          <a:xfrm>
            <a:off x="2146971" y="3855562"/>
            <a:ext cx="1529681" cy="1671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40C58107-CA13-22CD-8BE3-483058D47F4F}"/>
              </a:ext>
            </a:extLst>
          </p:cNvPr>
          <p:cNvCxnSpPr>
            <a:cxnSpLocks/>
            <a:stCxn id="7" idx="3"/>
            <a:endCxn id="31" idx="1"/>
          </p:cNvCxnSpPr>
          <p:nvPr/>
        </p:nvCxnSpPr>
        <p:spPr>
          <a:xfrm flipV="1">
            <a:off x="2099836" y="1736458"/>
            <a:ext cx="1586467" cy="27801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F211E266-4570-F73A-631D-08AF7A45C515}"/>
              </a:ext>
            </a:extLst>
          </p:cNvPr>
          <p:cNvSpPr txBox="1"/>
          <p:nvPr/>
        </p:nvSpPr>
        <p:spPr>
          <a:xfrm>
            <a:off x="2879387" y="570961"/>
            <a:ext cx="6094476" cy="523220"/>
          </a:xfrm>
          <a:prstGeom prst="rect">
            <a:avLst/>
          </a:prstGeom>
          <a:noFill/>
        </p:spPr>
        <p:txBody>
          <a:bodyPr wrap="square">
            <a:spAutoFit/>
          </a:bodyPr>
          <a:lstStyle/>
          <a:p>
            <a:pPr algn="ctr"/>
            <a:r>
              <a:rPr lang="en-US" sz="2800" b="1" dirty="0">
                <a:effectLst/>
                <a:latin typeface="Times New Roman" panose="02020603050405020304" pitchFamily="18" charset="0"/>
                <a:cs typeface="Times New Roman" panose="02020603050405020304" pitchFamily="18" charset="0"/>
              </a:rPr>
              <a:t>Disease association identification </a:t>
            </a:r>
            <a:endParaRPr lang="en-US" sz="2800" dirty="0"/>
          </a:p>
        </p:txBody>
      </p:sp>
    </p:spTree>
    <p:extLst>
      <p:ext uri="{BB962C8B-B14F-4D97-AF65-F5344CB8AC3E}">
        <p14:creationId xmlns:p14="http://schemas.microsoft.com/office/powerpoint/2010/main" val="8286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391E-3358-9F0A-A5DE-3804CE4D6140}"/>
              </a:ext>
            </a:extLst>
          </p:cNvPr>
          <p:cNvSpPr>
            <a:spLocks noGrp="1"/>
          </p:cNvSpPr>
          <p:nvPr>
            <p:ph type="title"/>
          </p:nvPr>
        </p:nvSpPr>
        <p:spPr/>
        <p:txBody>
          <a:bodyPr/>
          <a:lstStyle/>
          <a:p>
            <a:r>
              <a:rPr lang="en-US" dirty="0"/>
              <a:t>More we can do……</a:t>
            </a:r>
          </a:p>
        </p:txBody>
      </p:sp>
      <p:sp>
        <p:nvSpPr>
          <p:cNvPr id="3" name="Content Placeholder 2">
            <a:extLst>
              <a:ext uri="{FF2B5EF4-FFF2-40B4-BE49-F238E27FC236}">
                <a16:creationId xmlns:a16="http://schemas.microsoft.com/office/drawing/2014/main" id="{1966C0C0-9E19-AB60-1C21-9F5179082B97}"/>
              </a:ext>
            </a:extLst>
          </p:cNvPr>
          <p:cNvSpPr>
            <a:spLocks noGrp="1"/>
          </p:cNvSpPr>
          <p:nvPr>
            <p:ph idx="1"/>
          </p:nvPr>
        </p:nvSpPr>
        <p:spPr/>
        <p:txBody>
          <a:bodyPr/>
          <a:lstStyle/>
          <a:p>
            <a:r>
              <a:rPr lang="en-US" dirty="0"/>
              <a:t>Applying more other data resources</a:t>
            </a:r>
          </a:p>
          <a:p>
            <a:pPr lvl="1"/>
            <a:r>
              <a:rPr lang="en-US" dirty="0"/>
              <a:t>Mining clinical data and genomics data at All of Us</a:t>
            </a:r>
          </a:p>
          <a:p>
            <a:endParaRPr lang="en-US" dirty="0"/>
          </a:p>
          <a:p>
            <a:endParaRPr lang="en-US" dirty="0"/>
          </a:p>
          <a:p>
            <a:endParaRPr lang="en-US" dirty="0"/>
          </a:p>
          <a:p>
            <a:r>
              <a:rPr lang="en-US" dirty="0"/>
              <a:t>Developing machine learning/deep learning models</a:t>
            </a:r>
          </a:p>
          <a:p>
            <a:r>
              <a:rPr lang="en-US" dirty="0"/>
              <a:t>Exploring Large Language Model (LLM) for extra evidence if applicable</a:t>
            </a:r>
          </a:p>
        </p:txBody>
      </p:sp>
      <p:pic>
        <p:nvPicPr>
          <p:cNvPr id="4" name="Picture 3">
            <a:extLst>
              <a:ext uri="{FF2B5EF4-FFF2-40B4-BE49-F238E27FC236}">
                <a16:creationId xmlns:a16="http://schemas.microsoft.com/office/drawing/2014/main" id="{CF3A01A6-D114-4912-71D8-F24669799372}"/>
              </a:ext>
            </a:extLst>
          </p:cNvPr>
          <p:cNvPicPr>
            <a:picLocks noChangeAspect="1"/>
          </p:cNvPicPr>
          <p:nvPr/>
        </p:nvPicPr>
        <p:blipFill>
          <a:blip r:embed="rId2"/>
          <a:stretch>
            <a:fillRect/>
          </a:stretch>
        </p:blipFill>
        <p:spPr>
          <a:xfrm>
            <a:off x="2694414" y="2680153"/>
            <a:ext cx="4977626" cy="1497693"/>
          </a:xfrm>
          <a:prstGeom prst="rect">
            <a:avLst/>
          </a:prstGeom>
          <a:ln>
            <a:solidFill>
              <a:schemeClr val="tx1"/>
            </a:solidFill>
          </a:ln>
        </p:spPr>
      </p:pic>
    </p:spTree>
    <p:extLst>
      <p:ext uri="{BB962C8B-B14F-4D97-AF65-F5344CB8AC3E}">
        <p14:creationId xmlns:p14="http://schemas.microsoft.com/office/powerpoint/2010/main" val="3084229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3FF3BE-A6B8-0A43-DBA1-BC65D214CADA}"/>
              </a:ext>
            </a:extLst>
          </p:cNvPr>
          <p:cNvPicPr>
            <a:picLocks noChangeAspect="1"/>
          </p:cNvPicPr>
          <p:nvPr/>
        </p:nvPicPr>
        <p:blipFill>
          <a:blip r:embed="rId2"/>
          <a:stretch>
            <a:fillRect/>
          </a:stretch>
        </p:blipFill>
        <p:spPr>
          <a:xfrm>
            <a:off x="2718830" y="1633021"/>
            <a:ext cx="6754339" cy="3302536"/>
          </a:xfrm>
          <a:prstGeom prst="rect">
            <a:avLst/>
          </a:prstGeom>
        </p:spPr>
      </p:pic>
    </p:spTree>
    <p:extLst>
      <p:ext uri="{BB962C8B-B14F-4D97-AF65-F5344CB8AC3E}">
        <p14:creationId xmlns:p14="http://schemas.microsoft.com/office/powerpoint/2010/main" val="197969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794ABE-D9FC-BB02-7FE9-CA86B04A0FB3}"/>
              </a:ext>
            </a:extLst>
          </p:cNvPr>
          <p:cNvPicPr>
            <a:picLocks noChangeAspect="1"/>
          </p:cNvPicPr>
          <p:nvPr/>
        </p:nvPicPr>
        <p:blipFill>
          <a:blip r:embed="rId2"/>
          <a:stretch>
            <a:fillRect/>
          </a:stretch>
        </p:blipFill>
        <p:spPr>
          <a:xfrm>
            <a:off x="1148576" y="129814"/>
            <a:ext cx="10314878" cy="6598372"/>
          </a:xfrm>
          <a:prstGeom prst="rect">
            <a:avLst/>
          </a:prstGeom>
          <a:ln>
            <a:solidFill>
              <a:schemeClr val="tx1"/>
            </a:solidFill>
          </a:ln>
        </p:spPr>
      </p:pic>
    </p:spTree>
    <p:extLst>
      <p:ext uri="{BB962C8B-B14F-4D97-AF65-F5344CB8AC3E}">
        <p14:creationId xmlns:p14="http://schemas.microsoft.com/office/powerpoint/2010/main" val="4068836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62F1-9E0D-17FF-A5D0-211B908F2C1A}"/>
              </a:ext>
            </a:extLst>
          </p:cNvPr>
          <p:cNvSpPr>
            <a:spLocks noGrp="1"/>
          </p:cNvSpPr>
          <p:nvPr>
            <p:ph type="title"/>
          </p:nvPr>
        </p:nvSpPr>
        <p:spPr>
          <a:xfrm>
            <a:off x="1891216" y="1297143"/>
            <a:ext cx="8055672" cy="2852737"/>
          </a:xfrm>
        </p:spPr>
        <p:txBody>
          <a:bodyPr/>
          <a:lstStyle/>
          <a:p>
            <a:pPr algn="ctr"/>
            <a:r>
              <a:rPr lang="en-US" dirty="0"/>
              <a:t>Target Deconvolution via Predicted Genes</a:t>
            </a:r>
          </a:p>
        </p:txBody>
      </p:sp>
    </p:spTree>
    <p:extLst>
      <p:ext uri="{BB962C8B-B14F-4D97-AF65-F5344CB8AC3E}">
        <p14:creationId xmlns:p14="http://schemas.microsoft.com/office/powerpoint/2010/main" val="3639833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E479FB-F42C-90BA-463B-04CF6EB59CAB}"/>
              </a:ext>
            </a:extLst>
          </p:cNvPr>
          <p:cNvSpPr txBox="1"/>
          <p:nvPr/>
        </p:nvSpPr>
        <p:spPr>
          <a:xfrm>
            <a:off x="7649684" y="1465292"/>
            <a:ext cx="1817802" cy="369332"/>
          </a:xfrm>
          <a:prstGeom prst="rect">
            <a:avLst/>
          </a:prstGeom>
          <a:noFill/>
          <a:ln>
            <a:solidFill>
              <a:schemeClr val="tx1"/>
            </a:solidFill>
          </a:ln>
        </p:spPr>
        <p:txBody>
          <a:bodyPr wrap="square" rtlCol="0">
            <a:spAutoFit/>
          </a:bodyPr>
          <a:lstStyle/>
          <a:p>
            <a:pPr algn="ctr"/>
            <a:r>
              <a:rPr lang="en-US" b="1" i="0" u="none" strike="noStrike" dirty="0">
                <a:solidFill>
                  <a:schemeClr val="accent5"/>
                </a:solidFill>
                <a:effectLst/>
                <a:latin typeface="Times New Roman" panose="02020603050405020304" pitchFamily="18" charset="0"/>
              </a:rPr>
              <a:t>DYT1 dystonia</a:t>
            </a:r>
            <a:endParaRPr lang="en-US" b="1" dirty="0">
              <a:solidFill>
                <a:schemeClr val="accent5"/>
              </a:solidFill>
            </a:endParaRPr>
          </a:p>
        </p:txBody>
      </p:sp>
      <p:sp>
        <p:nvSpPr>
          <p:cNvPr id="5" name="TextBox 4">
            <a:extLst>
              <a:ext uri="{FF2B5EF4-FFF2-40B4-BE49-F238E27FC236}">
                <a16:creationId xmlns:a16="http://schemas.microsoft.com/office/drawing/2014/main" id="{EDEDEDE5-FE4C-F145-D142-AF142A1DBB58}"/>
              </a:ext>
            </a:extLst>
          </p:cNvPr>
          <p:cNvSpPr txBox="1"/>
          <p:nvPr/>
        </p:nvSpPr>
        <p:spPr>
          <a:xfrm>
            <a:off x="4090250" y="908251"/>
            <a:ext cx="2864887" cy="1477328"/>
          </a:xfrm>
          <a:prstGeom prst="rect">
            <a:avLst/>
          </a:prstGeom>
          <a:noFill/>
          <a:ln>
            <a:solidFill>
              <a:schemeClr val="tx1"/>
            </a:solidFill>
          </a:ln>
        </p:spPr>
        <p:txBody>
          <a:bodyPr wrap="none" rtlCol="0">
            <a:spAutoFit/>
          </a:bodyPr>
          <a:lstStyle/>
          <a:p>
            <a:r>
              <a:rPr lang="en-US" dirty="0">
                <a:solidFill>
                  <a:srgbClr val="212121"/>
                </a:solidFill>
                <a:latin typeface="Times New Roman" panose="02020603050405020304" pitchFamily="18" charset="0"/>
              </a:rPr>
              <a:t>Newly identified</a:t>
            </a:r>
            <a:r>
              <a:rPr lang="en-US" b="0" i="0" u="none" strike="noStrike" dirty="0">
                <a:solidFill>
                  <a:srgbClr val="212121"/>
                </a:solidFill>
                <a:effectLst/>
                <a:latin typeface="Times New Roman" panose="02020603050405020304" pitchFamily="18" charset="0"/>
              </a:rPr>
              <a:t> compounds</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Aptos" panose="02110004020202020204"/>
              </a:rPr>
              <a:t>NCGC00602080-03          </a:t>
            </a:r>
            <a:endParaRPr lang="en-US" sz="1600" dirty="0">
              <a:effectLst/>
              <a:latin typeface="Calibri" panose="020F0502020204030204" pitchFamily="34" charset="0"/>
              <a:ea typeface="Aptos" panose="02110004020202020204"/>
            </a:endParaRP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Aptos" panose="02110004020202020204"/>
              </a:rPr>
              <a:t>NCGC00685598-01   </a:t>
            </a:r>
            <a:endParaRPr lang="en-US" sz="1600" dirty="0">
              <a:effectLst/>
              <a:latin typeface="Calibri" panose="020F0502020204030204" pitchFamily="34" charset="0"/>
              <a:ea typeface="Aptos" panose="02110004020202020204"/>
            </a:endParaRPr>
          </a:p>
          <a:p>
            <a:pPr marL="285750" indent="-285750">
              <a:buFont typeface="Arial" panose="020B0604020202020204" pitchFamily="34" charset="0"/>
              <a:buChar char="•"/>
            </a:pPr>
            <a:r>
              <a:rPr lang="en-US" sz="1800" dirty="0">
                <a:effectLst/>
                <a:latin typeface="Calibri" panose="020F0502020204030204" pitchFamily="34" charset="0"/>
                <a:ea typeface="Aptos" panose="02110004020202020204"/>
              </a:rPr>
              <a:t>NCGC00685517-01     </a:t>
            </a:r>
            <a:endParaRPr lang="en-US" sz="1600" dirty="0">
              <a:effectLst/>
              <a:latin typeface="Calibri" panose="020F0502020204030204" pitchFamily="34" charset="0"/>
              <a:ea typeface="Aptos" panose="02110004020202020204"/>
            </a:endParaRP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ea typeface="Aptos" panose="02110004020202020204"/>
              </a:rPr>
              <a:t>NCGC00686269-01   </a:t>
            </a:r>
            <a:endParaRPr lang="en-US" sz="1600" dirty="0">
              <a:effectLst/>
              <a:latin typeface="Calibri" panose="020F0502020204030204" pitchFamily="34" charset="0"/>
              <a:ea typeface="Aptos" panose="02110004020202020204"/>
            </a:endParaRPr>
          </a:p>
        </p:txBody>
      </p:sp>
      <p:sp>
        <p:nvSpPr>
          <p:cNvPr id="6" name="TextBox 5">
            <a:extLst>
              <a:ext uri="{FF2B5EF4-FFF2-40B4-BE49-F238E27FC236}">
                <a16:creationId xmlns:a16="http://schemas.microsoft.com/office/drawing/2014/main" id="{FA220FF9-980A-473F-0923-D1556C93E58E}"/>
              </a:ext>
            </a:extLst>
          </p:cNvPr>
          <p:cNvSpPr txBox="1"/>
          <p:nvPr/>
        </p:nvSpPr>
        <p:spPr>
          <a:xfrm>
            <a:off x="4660918" y="3308909"/>
            <a:ext cx="1723549" cy="369332"/>
          </a:xfrm>
          <a:prstGeom prst="rect">
            <a:avLst/>
          </a:prstGeom>
          <a:noFill/>
          <a:ln>
            <a:solidFill>
              <a:schemeClr val="tx1"/>
            </a:solidFill>
          </a:ln>
        </p:spPr>
        <p:txBody>
          <a:bodyPr wrap="none" rtlCol="0">
            <a:spAutoFit/>
          </a:bodyPr>
          <a:lstStyle/>
          <a:p>
            <a:r>
              <a:rPr lang="en-US" b="0" i="0" u="none" strike="noStrike" dirty="0">
                <a:solidFill>
                  <a:srgbClr val="212121"/>
                </a:solidFill>
                <a:effectLst/>
                <a:latin typeface="Times New Roman" panose="02020603050405020304" pitchFamily="18" charset="0"/>
              </a:rPr>
              <a:t>Gene prediction </a:t>
            </a:r>
          </a:p>
        </p:txBody>
      </p:sp>
      <p:sp>
        <p:nvSpPr>
          <p:cNvPr id="7" name="TextBox 6">
            <a:extLst>
              <a:ext uri="{FF2B5EF4-FFF2-40B4-BE49-F238E27FC236}">
                <a16:creationId xmlns:a16="http://schemas.microsoft.com/office/drawing/2014/main" id="{940A80A1-A08F-419D-F238-0914EA42681E}"/>
              </a:ext>
            </a:extLst>
          </p:cNvPr>
          <p:cNvSpPr txBox="1"/>
          <p:nvPr/>
        </p:nvSpPr>
        <p:spPr>
          <a:xfrm>
            <a:off x="4543075" y="4770859"/>
            <a:ext cx="1960793" cy="369332"/>
          </a:xfrm>
          <a:prstGeom prst="rect">
            <a:avLst/>
          </a:prstGeom>
          <a:noFill/>
          <a:ln>
            <a:solidFill>
              <a:schemeClr val="tx1"/>
            </a:solidFill>
          </a:ln>
        </p:spPr>
        <p:txBody>
          <a:bodyPr wrap="none" rtlCol="0">
            <a:spAutoFit/>
          </a:bodyPr>
          <a:lstStyle/>
          <a:p>
            <a:r>
              <a:rPr lang="en-US" b="0" i="0" u="none" strike="noStrike" dirty="0">
                <a:solidFill>
                  <a:srgbClr val="212121"/>
                </a:solidFill>
                <a:effectLst/>
                <a:latin typeface="Times New Roman" panose="02020603050405020304" pitchFamily="18" charset="0"/>
              </a:rPr>
              <a:t>Enriched Pathways</a:t>
            </a:r>
            <a:endParaRPr lang="en-US" dirty="0"/>
          </a:p>
        </p:txBody>
      </p:sp>
      <p:sp>
        <p:nvSpPr>
          <p:cNvPr id="8" name="TextBox 7">
            <a:extLst>
              <a:ext uri="{FF2B5EF4-FFF2-40B4-BE49-F238E27FC236}">
                <a16:creationId xmlns:a16="http://schemas.microsoft.com/office/drawing/2014/main" id="{E44966EE-3F35-7DBD-2CBC-76331EA30504}"/>
              </a:ext>
            </a:extLst>
          </p:cNvPr>
          <p:cNvSpPr txBox="1"/>
          <p:nvPr/>
        </p:nvSpPr>
        <p:spPr>
          <a:xfrm>
            <a:off x="9747937" y="2718922"/>
            <a:ext cx="2444063" cy="1477328"/>
          </a:xfrm>
          <a:prstGeom prst="rect">
            <a:avLst/>
          </a:prstGeom>
          <a:noFill/>
          <a:ln>
            <a:noFill/>
          </a:ln>
        </p:spPr>
        <p:txBody>
          <a:bodyPr wrap="square" rtlCol="0">
            <a:spAutoFit/>
          </a:bodyPr>
          <a:lstStyle/>
          <a:p>
            <a:r>
              <a:rPr lang="en-US" b="0" i="0" u="none" strike="noStrike" dirty="0">
                <a:solidFill>
                  <a:srgbClr val="212121"/>
                </a:solidFill>
                <a:effectLst/>
                <a:latin typeface="Times New Roman" panose="02020603050405020304" pitchFamily="18" charset="0"/>
              </a:rPr>
              <a:t>Literature search</a:t>
            </a:r>
          </a:p>
          <a:p>
            <a:pPr marL="295275" lvl="1" indent="-285750">
              <a:buFont typeface="Arial" panose="020B0604020202020204" pitchFamily="34" charset="0"/>
              <a:buChar char="•"/>
            </a:pPr>
            <a:r>
              <a:rPr lang="en-US" dirty="0">
                <a:solidFill>
                  <a:srgbClr val="212121"/>
                </a:solidFill>
                <a:latin typeface="Times New Roman" panose="02020603050405020304" pitchFamily="18" charset="0"/>
              </a:rPr>
              <a:t>Annotation checking</a:t>
            </a:r>
          </a:p>
          <a:p>
            <a:pPr marL="295275" lvl="1" indent="-285750">
              <a:buFont typeface="Arial" panose="020B0604020202020204" pitchFamily="34" charset="0"/>
              <a:buChar char="•"/>
            </a:pPr>
            <a:r>
              <a:rPr lang="en-US" dirty="0">
                <a:solidFill>
                  <a:srgbClr val="212121"/>
                </a:solidFill>
                <a:latin typeface="Times New Roman" panose="02020603050405020304" pitchFamily="18" charset="0"/>
              </a:rPr>
              <a:t>Number of papers</a:t>
            </a:r>
          </a:p>
          <a:p>
            <a:pPr marL="295275" lvl="1" indent="-285750">
              <a:buFont typeface="Arial" panose="020B0604020202020204" pitchFamily="34" charset="0"/>
              <a:buChar char="•"/>
            </a:pPr>
            <a:r>
              <a:rPr lang="en-US" dirty="0">
                <a:solidFill>
                  <a:srgbClr val="212121"/>
                </a:solidFill>
                <a:latin typeface="Times New Roman" panose="02020603050405020304" pitchFamily="18" charset="0"/>
              </a:rPr>
              <a:t>Concurrence on sentence level</a:t>
            </a:r>
          </a:p>
        </p:txBody>
      </p:sp>
      <p:cxnSp>
        <p:nvCxnSpPr>
          <p:cNvPr id="9" name="Straight Arrow Connector 8">
            <a:extLst>
              <a:ext uri="{FF2B5EF4-FFF2-40B4-BE49-F238E27FC236}">
                <a16:creationId xmlns:a16="http://schemas.microsoft.com/office/drawing/2014/main" id="{DA82AFE9-8CBD-B171-DE4E-208B309FB219}"/>
              </a:ext>
            </a:extLst>
          </p:cNvPr>
          <p:cNvCxnSpPr>
            <a:cxnSpLocks/>
            <a:stCxn id="5" idx="2"/>
            <a:endCxn id="6" idx="0"/>
          </p:cNvCxnSpPr>
          <p:nvPr/>
        </p:nvCxnSpPr>
        <p:spPr>
          <a:xfrm flipH="1">
            <a:off x="5522693" y="2385579"/>
            <a:ext cx="1" cy="9233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69FA0ED-A9DA-E992-FB63-7D91BF07ABD4}"/>
              </a:ext>
            </a:extLst>
          </p:cNvPr>
          <p:cNvCxnSpPr>
            <a:cxnSpLocks/>
            <a:stCxn id="6" idx="2"/>
            <a:endCxn id="7" idx="0"/>
          </p:cNvCxnSpPr>
          <p:nvPr/>
        </p:nvCxnSpPr>
        <p:spPr>
          <a:xfrm>
            <a:off x="5522693" y="3678241"/>
            <a:ext cx="779" cy="10926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7">
            <a:extLst>
              <a:ext uri="{FF2B5EF4-FFF2-40B4-BE49-F238E27FC236}">
                <a16:creationId xmlns:a16="http://schemas.microsoft.com/office/drawing/2014/main" id="{024A6190-781A-1E98-051C-19DAE90831F3}"/>
              </a:ext>
            </a:extLst>
          </p:cNvPr>
          <p:cNvCxnSpPr>
            <a:cxnSpLocks/>
            <a:stCxn id="7" idx="3"/>
            <a:endCxn id="4" idx="3"/>
          </p:cNvCxnSpPr>
          <p:nvPr/>
        </p:nvCxnSpPr>
        <p:spPr>
          <a:xfrm flipV="1">
            <a:off x="6503868" y="1649958"/>
            <a:ext cx="2963618" cy="3305567"/>
          </a:xfrm>
          <a:prstGeom prst="bentConnector3">
            <a:avLst>
              <a:gd name="adj1" fmla="val 107714"/>
            </a:avLst>
          </a:prstGeom>
          <a:ln>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C63F724-46D2-0BD6-0433-16098FE67904}"/>
              </a:ext>
            </a:extLst>
          </p:cNvPr>
          <p:cNvCxnSpPr>
            <a:cxnSpLocks/>
            <a:stCxn id="4" idx="1"/>
            <a:endCxn id="5" idx="3"/>
          </p:cNvCxnSpPr>
          <p:nvPr/>
        </p:nvCxnSpPr>
        <p:spPr>
          <a:xfrm flipH="1" flipV="1">
            <a:off x="6955137" y="1646915"/>
            <a:ext cx="694547" cy="30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62D25FF6-C77F-A21F-2E9D-EC1EC10880B3}"/>
              </a:ext>
            </a:extLst>
          </p:cNvPr>
          <p:cNvPicPr>
            <a:picLocks noChangeAspect="1"/>
          </p:cNvPicPr>
          <p:nvPr/>
        </p:nvPicPr>
        <p:blipFill>
          <a:blip r:embed="rId2"/>
          <a:stretch>
            <a:fillRect/>
          </a:stretch>
        </p:blipFill>
        <p:spPr>
          <a:xfrm>
            <a:off x="95976" y="2718922"/>
            <a:ext cx="3725473" cy="820491"/>
          </a:xfrm>
          <a:prstGeom prst="rect">
            <a:avLst/>
          </a:prstGeom>
        </p:spPr>
      </p:pic>
      <p:sp>
        <p:nvSpPr>
          <p:cNvPr id="37" name="TextBox 36">
            <a:extLst>
              <a:ext uri="{FF2B5EF4-FFF2-40B4-BE49-F238E27FC236}">
                <a16:creationId xmlns:a16="http://schemas.microsoft.com/office/drawing/2014/main" id="{CE74FAC0-6F93-2180-5A95-46402D5A53A1}"/>
              </a:ext>
            </a:extLst>
          </p:cNvPr>
          <p:cNvSpPr txBox="1"/>
          <p:nvPr/>
        </p:nvSpPr>
        <p:spPr>
          <a:xfrm>
            <a:off x="632384" y="4770859"/>
            <a:ext cx="3083536" cy="369332"/>
          </a:xfrm>
          <a:prstGeom prst="rect">
            <a:avLst/>
          </a:prstGeom>
          <a:noFill/>
        </p:spPr>
        <p:txBody>
          <a:bodyPr wrap="none" rtlCol="0">
            <a:spAutoFit/>
          </a:bodyPr>
          <a:lstStyle/>
          <a:p>
            <a:r>
              <a:rPr lang="en-US" dirty="0"/>
              <a:t>Pathway enrichment analysis</a:t>
            </a:r>
          </a:p>
        </p:txBody>
      </p:sp>
      <p:cxnSp>
        <p:nvCxnSpPr>
          <p:cNvPr id="45" name="Straight Arrow Connector 44">
            <a:extLst>
              <a:ext uri="{FF2B5EF4-FFF2-40B4-BE49-F238E27FC236}">
                <a16:creationId xmlns:a16="http://schemas.microsoft.com/office/drawing/2014/main" id="{59121197-1B58-41AA-4085-96118A795463}"/>
              </a:ext>
            </a:extLst>
          </p:cNvPr>
          <p:cNvCxnSpPr>
            <a:stCxn id="37" idx="3"/>
            <a:endCxn id="7" idx="1"/>
          </p:cNvCxnSpPr>
          <p:nvPr/>
        </p:nvCxnSpPr>
        <p:spPr>
          <a:xfrm>
            <a:off x="3715920" y="4955525"/>
            <a:ext cx="8271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22CADDFD-FE21-FD37-E0A1-C163300C7921}"/>
              </a:ext>
            </a:extLst>
          </p:cNvPr>
          <p:cNvCxnSpPr>
            <a:cxnSpLocks/>
            <a:endCxn id="6" idx="1"/>
          </p:cNvCxnSpPr>
          <p:nvPr/>
        </p:nvCxnSpPr>
        <p:spPr>
          <a:xfrm>
            <a:off x="3715920" y="3493575"/>
            <a:ext cx="9449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Elbow Connector 78">
            <a:extLst>
              <a:ext uri="{FF2B5EF4-FFF2-40B4-BE49-F238E27FC236}">
                <a16:creationId xmlns:a16="http://schemas.microsoft.com/office/drawing/2014/main" id="{FA1EC31B-1ACF-9E06-6EA4-E8EFD9E9A865}"/>
              </a:ext>
            </a:extLst>
          </p:cNvPr>
          <p:cNvCxnSpPr>
            <a:stCxn id="6" idx="3"/>
            <a:endCxn id="4" idx="3"/>
          </p:cNvCxnSpPr>
          <p:nvPr/>
        </p:nvCxnSpPr>
        <p:spPr>
          <a:xfrm flipV="1">
            <a:off x="6384467" y="1649958"/>
            <a:ext cx="3083019" cy="1843617"/>
          </a:xfrm>
          <a:prstGeom prst="bentConnector3">
            <a:avLst>
              <a:gd name="adj1" fmla="val 107415"/>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3021CFF4-F6D4-310C-EB82-0C6B8C44E116}"/>
              </a:ext>
            </a:extLst>
          </p:cNvPr>
          <p:cNvPicPr>
            <a:picLocks noChangeAspect="1"/>
          </p:cNvPicPr>
          <p:nvPr/>
        </p:nvPicPr>
        <p:blipFill>
          <a:blip r:embed="rId3"/>
          <a:stretch>
            <a:fillRect/>
          </a:stretch>
        </p:blipFill>
        <p:spPr>
          <a:xfrm>
            <a:off x="1190362" y="3628500"/>
            <a:ext cx="1536700" cy="495300"/>
          </a:xfrm>
          <a:prstGeom prst="rect">
            <a:avLst/>
          </a:prstGeom>
        </p:spPr>
      </p:pic>
      <p:pic>
        <p:nvPicPr>
          <p:cNvPr id="15" name="Picture 14">
            <a:extLst>
              <a:ext uri="{FF2B5EF4-FFF2-40B4-BE49-F238E27FC236}">
                <a16:creationId xmlns:a16="http://schemas.microsoft.com/office/drawing/2014/main" id="{FAA9DF66-45B8-7FCF-7D29-CA3062A5C0C7}"/>
              </a:ext>
            </a:extLst>
          </p:cNvPr>
          <p:cNvPicPr>
            <a:picLocks noChangeAspect="1"/>
          </p:cNvPicPr>
          <p:nvPr/>
        </p:nvPicPr>
        <p:blipFill>
          <a:blip r:embed="rId4"/>
          <a:stretch>
            <a:fillRect/>
          </a:stretch>
        </p:blipFill>
        <p:spPr>
          <a:xfrm>
            <a:off x="9895916" y="4263006"/>
            <a:ext cx="1663700" cy="584200"/>
          </a:xfrm>
          <a:prstGeom prst="rect">
            <a:avLst/>
          </a:prstGeom>
        </p:spPr>
      </p:pic>
      <p:sp>
        <p:nvSpPr>
          <p:cNvPr id="16" name="TextBox 15">
            <a:extLst>
              <a:ext uri="{FF2B5EF4-FFF2-40B4-BE49-F238E27FC236}">
                <a16:creationId xmlns:a16="http://schemas.microsoft.com/office/drawing/2014/main" id="{A2A5984A-4736-96E0-3EFD-4A4D3678B54D}"/>
              </a:ext>
            </a:extLst>
          </p:cNvPr>
          <p:cNvSpPr txBox="1"/>
          <p:nvPr/>
        </p:nvSpPr>
        <p:spPr>
          <a:xfrm>
            <a:off x="1483037" y="5170580"/>
            <a:ext cx="1244025" cy="369332"/>
          </a:xfrm>
          <a:prstGeom prst="rect">
            <a:avLst/>
          </a:prstGeom>
          <a:noFill/>
          <a:ln>
            <a:solidFill>
              <a:srgbClr val="00B0F0"/>
            </a:solidFill>
          </a:ln>
        </p:spPr>
        <p:txBody>
          <a:bodyPr wrap="square">
            <a:spAutoFit/>
          </a:bodyPr>
          <a:lstStyle/>
          <a:p>
            <a:pPr algn="l"/>
            <a:r>
              <a:rPr lang="en-US" b="0" i="0" dirty="0" err="1">
                <a:solidFill>
                  <a:srgbClr val="333333"/>
                </a:solidFill>
                <a:effectLst/>
                <a:latin typeface="Helvetica Neue" panose="02000503000000020004" pitchFamily="2" charset="0"/>
              </a:rPr>
              <a:t>ShinyGO</a:t>
            </a:r>
            <a:endParaRPr lang="en-US" b="0" i="0" dirty="0">
              <a:solidFill>
                <a:srgbClr val="333333"/>
              </a:solidFill>
              <a:effectLst/>
              <a:latin typeface="Helvetica Neue" panose="02000503000000020004" pitchFamily="2" charset="0"/>
            </a:endParaRPr>
          </a:p>
        </p:txBody>
      </p:sp>
    </p:spTree>
    <p:extLst>
      <p:ext uri="{BB962C8B-B14F-4D97-AF65-F5344CB8AC3E}">
        <p14:creationId xmlns:p14="http://schemas.microsoft.com/office/powerpoint/2010/main" val="720740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8E41F2-0E7D-64E5-414B-B866F65247BE}"/>
              </a:ext>
            </a:extLst>
          </p:cNvPr>
          <p:cNvSpPr txBox="1"/>
          <p:nvPr/>
        </p:nvSpPr>
        <p:spPr>
          <a:xfrm>
            <a:off x="2443734" y="1157793"/>
            <a:ext cx="2375154" cy="369332"/>
          </a:xfrm>
          <a:prstGeom prst="rect">
            <a:avLst/>
          </a:prstGeom>
          <a:noFill/>
        </p:spPr>
        <p:txBody>
          <a:bodyPr wrap="square">
            <a:spAutoFit/>
          </a:bodyPr>
          <a:lstStyle/>
          <a:p>
            <a:endParaRPr lang="en-US" dirty="0"/>
          </a:p>
        </p:txBody>
      </p:sp>
      <p:graphicFrame>
        <p:nvGraphicFramePr>
          <p:cNvPr id="8" name="Table 7">
            <a:extLst>
              <a:ext uri="{FF2B5EF4-FFF2-40B4-BE49-F238E27FC236}">
                <a16:creationId xmlns:a16="http://schemas.microsoft.com/office/drawing/2014/main" id="{CDDF1448-C656-EEEF-1CE7-EF10D37DE512}"/>
              </a:ext>
            </a:extLst>
          </p:cNvPr>
          <p:cNvGraphicFramePr>
            <a:graphicFrameLocks noGrp="1"/>
          </p:cNvGraphicFramePr>
          <p:nvPr>
            <p:extLst>
              <p:ext uri="{D42A27DB-BD31-4B8C-83A1-F6EECF244321}">
                <p14:modId xmlns:p14="http://schemas.microsoft.com/office/powerpoint/2010/main" val="2244885402"/>
              </p:ext>
            </p:extLst>
          </p:nvPr>
        </p:nvGraphicFramePr>
        <p:xfrm>
          <a:off x="727764" y="3440520"/>
          <a:ext cx="11032428" cy="2377440"/>
        </p:xfrm>
        <a:graphic>
          <a:graphicData uri="http://schemas.openxmlformats.org/drawingml/2006/table">
            <a:tbl>
              <a:tblPr firstRow="1" bandRow="1">
                <a:tableStyleId>{5C22544A-7EE6-4342-B048-85BDC9FD1C3A}</a:tableStyleId>
              </a:tblPr>
              <a:tblGrid>
                <a:gridCol w="2395728">
                  <a:extLst>
                    <a:ext uri="{9D8B030D-6E8A-4147-A177-3AD203B41FA5}">
                      <a16:colId xmlns:a16="http://schemas.microsoft.com/office/drawing/2014/main" val="1271191050"/>
                    </a:ext>
                  </a:extLst>
                </a:gridCol>
                <a:gridCol w="1344168">
                  <a:extLst>
                    <a:ext uri="{9D8B030D-6E8A-4147-A177-3AD203B41FA5}">
                      <a16:colId xmlns:a16="http://schemas.microsoft.com/office/drawing/2014/main" val="2379098025"/>
                    </a:ext>
                  </a:extLst>
                </a:gridCol>
                <a:gridCol w="1362456">
                  <a:extLst>
                    <a:ext uri="{9D8B030D-6E8A-4147-A177-3AD203B41FA5}">
                      <a16:colId xmlns:a16="http://schemas.microsoft.com/office/drawing/2014/main" val="1880356627"/>
                    </a:ext>
                  </a:extLst>
                </a:gridCol>
                <a:gridCol w="1225296">
                  <a:extLst>
                    <a:ext uri="{9D8B030D-6E8A-4147-A177-3AD203B41FA5}">
                      <a16:colId xmlns:a16="http://schemas.microsoft.com/office/drawing/2014/main" val="3457978671"/>
                    </a:ext>
                  </a:extLst>
                </a:gridCol>
                <a:gridCol w="4704780">
                  <a:extLst>
                    <a:ext uri="{9D8B030D-6E8A-4147-A177-3AD203B41FA5}">
                      <a16:colId xmlns:a16="http://schemas.microsoft.com/office/drawing/2014/main" val="1563371375"/>
                    </a:ext>
                  </a:extLst>
                </a:gridCol>
              </a:tblGrid>
              <a:tr h="370840">
                <a:tc>
                  <a:txBody>
                    <a:bodyPr/>
                    <a:lstStyle/>
                    <a:p>
                      <a:pPr algn="ctr"/>
                      <a:r>
                        <a:rPr lang="en-US" dirty="0"/>
                        <a:t>Gene Prediction Tool</a:t>
                      </a:r>
                    </a:p>
                  </a:txBody>
                  <a:tcPr anchor="ctr"/>
                </a:tc>
                <a:tc>
                  <a:txBody>
                    <a:bodyPr/>
                    <a:lstStyle/>
                    <a:p>
                      <a:pPr algn="ctr"/>
                      <a:r>
                        <a:rPr lang="en-US" dirty="0"/>
                        <a:t>Number of unique genes</a:t>
                      </a:r>
                    </a:p>
                  </a:txBody>
                  <a:tcPr anchor="ctr"/>
                </a:tc>
                <a:tc>
                  <a:txBody>
                    <a:bodyPr/>
                    <a:lstStyle/>
                    <a:p>
                      <a:pPr algn="ctr"/>
                      <a:r>
                        <a:rPr lang="en-US" dirty="0"/>
                        <a:t>Mean Probability</a:t>
                      </a:r>
                    </a:p>
                  </a:txBody>
                  <a:tcPr anchor="ctr"/>
                </a:tc>
                <a:tc>
                  <a:txBody>
                    <a:bodyPr/>
                    <a:lstStyle/>
                    <a:p>
                      <a:pPr algn="ctr"/>
                      <a:r>
                        <a:rPr lang="en-US" dirty="0"/>
                        <a:t>Mean Accuracy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Common Predicted Genes</a:t>
                      </a:r>
                    </a:p>
                  </a:txBody>
                  <a:tcPr anchor="ctr"/>
                </a:tc>
                <a:extLst>
                  <a:ext uri="{0D108BD9-81ED-4DB2-BD59-A6C34878D82A}">
                    <a16:rowId xmlns:a16="http://schemas.microsoft.com/office/drawing/2014/main" val="2539718918"/>
                  </a:ext>
                </a:extLst>
              </a:tr>
              <a:tr h="370840">
                <a:tc>
                  <a:txBody>
                    <a:bodyPr/>
                    <a:lstStyle/>
                    <a:p>
                      <a:pPr algn="ctr"/>
                      <a:r>
                        <a:rPr lang="en-US" dirty="0" err="1"/>
                        <a:t>SwissTargetPrediction</a:t>
                      </a:r>
                      <a:endParaRPr lang="en-US" dirty="0"/>
                    </a:p>
                  </a:txBody>
                  <a:tcPr anchor="ctr"/>
                </a:tc>
                <a:tc>
                  <a:txBody>
                    <a:bodyPr/>
                    <a:lstStyle/>
                    <a:p>
                      <a:pPr algn="ctr"/>
                      <a:r>
                        <a:rPr lang="en-US" dirty="0"/>
                        <a:t>151</a:t>
                      </a:r>
                    </a:p>
                  </a:txBody>
                  <a:tcPr anchor="ctr"/>
                </a:tc>
                <a:tc>
                  <a:txBody>
                    <a:bodyPr/>
                    <a:lstStyle/>
                    <a:p>
                      <a:pPr algn="ctr"/>
                      <a:r>
                        <a:rPr lang="en-US" dirty="0"/>
                        <a:t>0.107</a:t>
                      </a:r>
                    </a:p>
                  </a:txBody>
                  <a:tcPr anchor="ctr"/>
                </a:tc>
                <a:tc>
                  <a:txBody>
                    <a:bodyPr/>
                    <a:lstStyle/>
                    <a:p>
                      <a:pPr algn="ctr"/>
                      <a:r>
                        <a:rPr lang="en-US" dirty="0"/>
                        <a:t>NA</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solidFill>
                            <a:srgbClr val="212121"/>
                          </a:solidFill>
                          <a:effectLst/>
                          <a:latin typeface="Courier New" panose="02070309020205020404" pitchFamily="49" charset="0"/>
                        </a:rPr>
                        <a:t>DPP8 TERT MAOA YES1 PIK3CD BCHE HTR7 SLC6A9 AURKB CAPN1 LYN ACHE CSK CDK5 CACNA1B ABCB1 KIF11 TLR8 MAOB ITK FLT1 SLC6A5 TLR7 AHCY AXL PDGFRB CTSK IKBKB</a:t>
                      </a:r>
                      <a:endParaRPr lang="en-US" dirty="0"/>
                    </a:p>
                  </a:txBody>
                  <a:tcPr anchor="ctr"/>
                </a:tc>
                <a:extLst>
                  <a:ext uri="{0D108BD9-81ED-4DB2-BD59-A6C34878D82A}">
                    <a16:rowId xmlns:a16="http://schemas.microsoft.com/office/drawing/2014/main" val="261923255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Super-PRED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190</a:t>
                      </a:r>
                    </a:p>
                  </a:txBody>
                  <a:tcPr anchor="ctr"/>
                </a:tc>
                <a:tc>
                  <a:txBody>
                    <a:bodyPr/>
                    <a:lstStyle/>
                    <a:p>
                      <a:pPr algn="ctr"/>
                      <a:r>
                        <a:rPr lang="en-US" dirty="0"/>
                        <a:t>0.6783</a:t>
                      </a:r>
                    </a:p>
                  </a:txBody>
                  <a:tcPr anchor="ctr"/>
                </a:tc>
                <a:tc>
                  <a:txBody>
                    <a:bodyPr/>
                    <a:lstStyle/>
                    <a:p>
                      <a:pPr algn="ctr"/>
                      <a:r>
                        <a:rPr lang="en-US" dirty="0"/>
                        <a:t>91.52%</a:t>
                      </a:r>
                    </a:p>
                  </a:txBody>
                  <a:tcPr anchor="ctr"/>
                </a:tc>
                <a:tc vMerge="1">
                  <a:txBody>
                    <a:bodyPr/>
                    <a:lstStyle/>
                    <a:p>
                      <a:endParaRPr lang="en-US" dirty="0"/>
                    </a:p>
                  </a:txBody>
                  <a:tcPr/>
                </a:tc>
                <a:extLst>
                  <a:ext uri="{0D108BD9-81ED-4DB2-BD59-A6C34878D82A}">
                    <a16:rowId xmlns:a16="http://schemas.microsoft.com/office/drawing/2014/main" val="843245186"/>
                  </a:ext>
                </a:extLst>
              </a:tr>
            </a:tbl>
          </a:graphicData>
        </a:graphic>
      </p:graphicFrame>
      <p:sp>
        <p:nvSpPr>
          <p:cNvPr id="12" name="TextBox 11">
            <a:extLst>
              <a:ext uri="{FF2B5EF4-FFF2-40B4-BE49-F238E27FC236}">
                <a16:creationId xmlns:a16="http://schemas.microsoft.com/office/drawing/2014/main" id="{DFBFB4D2-EF6A-1D3D-FE6F-5C28F21F8B9D}"/>
              </a:ext>
            </a:extLst>
          </p:cNvPr>
          <p:cNvSpPr txBox="1"/>
          <p:nvPr/>
        </p:nvSpPr>
        <p:spPr>
          <a:xfrm>
            <a:off x="315772" y="372963"/>
            <a:ext cx="4255924" cy="1569660"/>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Predicted </a:t>
            </a:r>
            <a:r>
              <a:rPr lang="en-US" sz="3200" b="1" dirty="0">
                <a:effectLst/>
                <a:latin typeface="Times New Roman" panose="02020603050405020304" pitchFamily="18" charset="0"/>
                <a:cs typeface="Times New Roman" panose="02020603050405020304" pitchFamily="18" charset="0"/>
              </a:rPr>
              <a:t>Genes for the </a:t>
            </a:r>
            <a:r>
              <a:rPr lang="en-US" sz="3200" b="1" dirty="0">
                <a:latin typeface="Times New Roman" panose="02020603050405020304" pitchFamily="18" charset="0"/>
                <a:cs typeface="Times New Roman" panose="02020603050405020304" pitchFamily="18" charset="0"/>
              </a:rPr>
              <a:t>Newly Identified</a:t>
            </a:r>
            <a:r>
              <a:rPr lang="en-US" sz="3200" b="1" dirty="0">
                <a:effectLst/>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C</a:t>
            </a:r>
            <a:r>
              <a:rPr lang="en-US" sz="3200" b="1" dirty="0">
                <a:effectLst/>
                <a:latin typeface="Times New Roman" panose="02020603050405020304" pitchFamily="18" charset="0"/>
                <a:cs typeface="Times New Roman" panose="02020603050405020304" pitchFamily="18" charset="0"/>
              </a:rPr>
              <a:t>ompounds</a:t>
            </a:r>
            <a:endParaRPr lang="en-US" sz="3200" b="1" dirty="0"/>
          </a:p>
        </p:txBody>
      </p:sp>
      <p:graphicFrame>
        <p:nvGraphicFramePr>
          <p:cNvPr id="2" name="Table 1">
            <a:extLst>
              <a:ext uri="{FF2B5EF4-FFF2-40B4-BE49-F238E27FC236}">
                <a16:creationId xmlns:a16="http://schemas.microsoft.com/office/drawing/2014/main" id="{A6D6E97D-9957-B5FA-38BC-8156DE88364F}"/>
              </a:ext>
            </a:extLst>
          </p:cNvPr>
          <p:cNvGraphicFramePr>
            <a:graphicFrameLocks noGrp="1"/>
          </p:cNvGraphicFramePr>
          <p:nvPr>
            <p:extLst>
              <p:ext uri="{D42A27DB-BD31-4B8C-83A1-F6EECF244321}">
                <p14:modId xmlns:p14="http://schemas.microsoft.com/office/powerpoint/2010/main" val="2448244478"/>
              </p:ext>
            </p:extLst>
          </p:nvPr>
        </p:nvGraphicFramePr>
        <p:xfrm>
          <a:off x="4285561" y="123110"/>
          <a:ext cx="7785720" cy="3048000"/>
        </p:xfrm>
        <a:graphic>
          <a:graphicData uri="http://schemas.openxmlformats.org/drawingml/2006/table">
            <a:tbl>
              <a:tblPr firstRow="1" bandRow="1">
                <a:tableStyleId>{5C22544A-7EE6-4342-B048-85BDC9FD1C3A}</a:tableStyleId>
              </a:tblPr>
              <a:tblGrid>
                <a:gridCol w="2544897">
                  <a:extLst>
                    <a:ext uri="{9D8B030D-6E8A-4147-A177-3AD203B41FA5}">
                      <a16:colId xmlns:a16="http://schemas.microsoft.com/office/drawing/2014/main" val="297424369"/>
                    </a:ext>
                  </a:extLst>
                </a:gridCol>
                <a:gridCol w="2027103">
                  <a:extLst>
                    <a:ext uri="{9D8B030D-6E8A-4147-A177-3AD203B41FA5}">
                      <a16:colId xmlns:a16="http://schemas.microsoft.com/office/drawing/2014/main" val="2162807481"/>
                    </a:ext>
                  </a:extLst>
                </a:gridCol>
                <a:gridCol w="3213720">
                  <a:extLst>
                    <a:ext uri="{9D8B030D-6E8A-4147-A177-3AD203B41FA5}">
                      <a16:colId xmlns:a16="http://schemas.microsoft.com/office/drawing/2014/main" val="4068003987"/>
                    </a:ext>
                  </a:extLst>
                </a:gridCol>
              </a:tblGrid>
              <a:tr h="348501">
                <a:tc>
                  <a:txBody>
                    <a:bodyPr/>
                    <a:lstStyle/>
                    <a:p>
                      <a:pPr algn="ctr"/>
                      <a:r>
                        <a:rPr lang="en-US" dirty="0"/>
                        <a:t>Gene Prediction Tools</a:t>
                      </a:r>
                    </a:p>
                  </a:txBody>
                  <a:tcPr anchor="ctr"/>
                </a:tc>
                <a:tc>
                  <a:txBody>
                    <a:bodyPr/>
                    <a:lstStyle/>
                    <a:p>
                      <a:pPr algn="ctr"/>
                      <a:r>
                        <a:rPr lang="en-US" dirty="0"/>
                        <a:t>Compounds</a:t>
                      </a:r>
                    </a:p>
                  </a:txBody>
                  <a:tcPr anchor="ctr"/>
                </a:tc>
                <a:tc>
                  <a:txBody>
                    <a:bodyPr/>
                    <a:lstStyle/>
                    <a:p>
                      <a:pPr algn="ctr"/>
                      <a:r>
                        <a:rPr lang="en-US" dirty="0"/>
                        <a:t>Number of Predicted genes</a:t>
                      </a:r>
                    </a:p>
                  </a:txBody>
                  <a:tcPr anchor="ctr"/>
                </a:tc>
                <a:extLst>
                  <a:ext uri="{0D108BD9-81ED-4DB2-BD59-A6C34878D82A}">
                    <a16:rowId xmlns:a16="http://schemas.microsoft.com/office/drawing/2014/main" val="1945267518"/>
                  </a:ext>
                </a:extLst>
              </a:tr>
              <a:tr h="315083">
                <a:tc rowSpan="4">
                  <a:txBody>
                    <a:bodyPr/>
                    <a:lstStyle/>
                    <a:p>
                      <a:pPr marL="0" algn="ctr" defTabSz="914400" rtl="0" eaLnBrk="1" latinLnBrk="0" hangingPunct="1"/>
                      <a:r>
                        <a:rPr lang="en-US" sz="1600" kern="1200" dirty="0" err="1">
                          <a:solidFill>
                            <a:schemeClr val="dk1"/>
                          </a:solidFill>
                          <a:latin typeface="+mn-lt"/>
                          <a:ea typeface="+mn-ea"/>
                          <a:cs typeface="+mn-cs"/>
                        </a:rPr>
                        <a:t>SwissTargetPrediction</a:t>
                      </a:r>
                      <a:endParaRPr lang="en-US" sz="16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sz="1600" kern="1200" dirty="0">
                          <a:solidFill>
                            <a:schemeClr val="dk1"/>
                          </a:solidFill>
                          <a:latin typeface="+mn-lt"/>
                          <a:ea typeface="+mn-ea"/>
                          <a:cs typeface="+mn-cs"/>
                        </a:rPr>
                        <a:t>NCGC00602080</a:t>
                      </a:r>
                    </a:p>
                  </a:txBody>
                  <a:tcPr marL="6350" marR="6350" marT="6350" marB="0" anchor="b"/>
                </a:tc>
                <a:tc>
                  <a:txBody>
                    <a:bodyPr/>
                    <a:lstStyle/>
                    <a:p>
                      <a:pPr marL="0" algn="ctr" defTabSz="914400" rtl="0" eaLnBrk="1" latinLnBrk="0" hangingPunct="1"/>
                      <a:r>
                        <a:rPr lang="en-US" sz="1600" kern="1200" dirty="0">
                          <a:solidFill>
                            <a:schemeClr val="dk1"/>
                          </a:solidFill>
                          <a:latin typeface="+mn-lt"/>
                          <a:ea typeface="+mn-ea"/>
                          <a:cs typeface="+mn-cs"/>
                        </a:rPr>
                        <a:t>100</a:t>
                      </a:r>
                    </a:p>
                  </a:txBody>
                  <a:tcPr anchor="ctr"/>
                </a:tc>
                <a:extLst>
                  <a:ext uri="{0D108BD9-81ED-4DB2-BD59-A6C34878D82A}">
                    <a16:rowId xmlns:a16="http://schemas.microsoft.com/office/drawing/2014/main" val="3556435384"/>
                  </a:ext>
                </a:extLst>
              </a:tr>
              <a:tr h="31508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sz="1600" kern="1200" dirty="0">
                          <a:solidFill>
                            <a:schemeClr val="dk1"/>
                          </a:solidFill>
                          <a:latin typeface="+mn-lt"/>
                          <a:ea typeface="+mn-ea"/>
                          <a:cs typeface="+mn-cs"/>
                        </a:rPr>
                        <a:t>NCGC00685598</a:t>
                      </a:r>
                    </a:p>
                  </a:txBody>
                  <a:tcPr marL="6350" marR="6350" marT="6350" marB="0" anchor="b"/>
                </a:tc>
                <a:tc>
                  <a:txBody>
                    <a:bodyPr/>
                    <a:lstStyle/>
                    <a:p>
                      <a:pPr marL="0" algn="ctr" defTabSz="914400" rtl="0" eaLnBrk="1" latinLnBrk="0" hangingPunct="1"/>
                      <a:r>
                        <a:rPr lang="en-US" sz="1600" kern="1200" dirty="0">
                          <a:solidFill>
                            <a:schemeClr val="dk1"/>
                          </a:solidFill>
                          <a:latin typeface="+mn-lt"/>
                          <a:ea typeface="+mn-ea"/>
                          <a:cs typeface="+mn-cs"/>
                        </a:rPr>
                        <a:t>100</a:t>
                      </a:r>
                    </a:p>
                  </a:txBody>
                  <a:tcPr anchor="ctr"/>
                </a:tc>
                <a:extLst>
                  <a:ext uri="{0D108BD9-81ED-4DB2-BD59-A6C34878D82A}">
                    <a16:rowId xmlns:a16="http://schemas.microsoft.com/office/drawing/2014/main" val="2644943824"/>
                  </a:ext>
                </a:extLst>
              </a:tr>
              <a:tr h="31508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nchor="ctr"/>
                </a:tc>
                <a:tc>
                  <a:txBody>
                    <a:bodyPr/>
                    <a:lstStyle/>
                    <a:p>
                      <a:pPr marL="0" algn="ctr" defTabSz="914400" rtl="0" eaLnBrk="1" fontAlgn="b" latinLnBrk="0" hangingPunct="1"/>
                      <a:r>
                        <a:rPr lang="en-US" sz="1600" kern="1200" dirty="0">
                          <a:solidFill>
                            <a:schemeClr val="dk1"/>
                          </a:solidFill>
                          <a:latin typeface="+mn-lt"/>
                          <a:ea typeface="+mn-ea"/>
                          <a:cs typeface="+mn-cs"/>
                        </a:rPr>
                        <a:t>NCGC00685517</a:t>
                      </a:r>
                    </a:p>
                  </a:txBody>
                  <a:tcPr marL="6350" marR="6350" marT="6350" marB="0" anchor="b"/>
                </a:tc>
                <a:tc>
                  <a:txBody>
                    <a:bodyPr/>
                    <a:lstStyle/>
                    <a:p>
                      <a:pPr marL="0" algn="ctr" defTabSz="914400" rtl="0" eaLnBrk="1" latinLnBrk="0" hangingPunct="1"/>
                      <a:r>
                        <a:rPr lang="en-US" sz="1600" kern="1200" dirty="0">
                          <a:solidFill>
                            <a:schemeClr val="dk1"/>
                          </a:solidFill>
                          <a:latin typeface="+mn-lt"/>
                          <a:ea typeface="+mn-ea"/>
                          <a:cs typeface="+mn-cs"/>
                        </a:rPr>
                        <a:t>100</a:t>
                      </a:r>
                    </a:p>
                  </a:txBody>
                  <a:tcPr anchor="ctr"/>
                </a:tc>
                <a:extLst>
                  <a:ext uri="{0D108BD9-81ED-4DB2-BD59-A6C34878D82A}">
                    <a16:rowId xmlns:a16="http://schemas.microsoft.com/office/drawing/2014/main" val="374343309"/>
                  </a:ext>
                </a:extLst>
              </a:tr>
              <a:tr h="31508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NCGC00686269</a:t>
                      </a:r>
                    </a:p>
                  </a:txBody>
                  <a:tcPr marL="6350" marR="6350" marT="6350" marB="0" anchor="b"/>
                </a:tc>
                <a:tc>
                  <a:txBody>
                    <a:bodyPr/>
                    <a:lstStyle/>
                    <a:p>
                      <a:pPr marL="0" algn="ctr" defTabSz="914400" rtl="0" eaLnBrk="1" latinLnBrk="0" hangingPunct="1"/>
                      <a:r>
                        <a:rPr lang="en-US" sz="1600" kern="1200" dirty="0">
                          <a:solidFill>
                            <a:schemeClr val="dk1"/>
                          </a:solidFill>
                          <a:latin typeface="+mn-lt"/>
                          <a:ea typeface="+mn-ea"/>
                          <a:cs typeface="+mn-cs"/>
                        </a:rPr>
                        <a:t>100</a:t>
                      </a:r>
                    </a:p>
                  </a:txBody>
                  <a:tcPr anchor="ctr"/>
                </a:tc>
                <a:extLst>
                  <a:ext uri="{0D108BD9-81ED-4DB2-BD59-A6C34878D82A}">
                    <a16:rowId xmlns:a16="http://schemas.microsoft.com/office/drawing/2014/main" val="3190798264"/>
                  </a:ext>
                </a:extLst>
              </a:tr>
              <a:tr h="315083">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Super-PRED</a:t>
                      </a:r>
                    </a:p>
                  </a:txBody>
                  <a:tcPr anchor="ctr"/>
                </a:tc>
                <a:tc>
                  <a:txBody>
                    <a:bodyPr/>
                    <a:lstStyle/>
                    <a:p>
                      <a:pPr marL="0" algn="ctr" defTabSz="914400" rtl="0" eaLnBrk="1" latinLnBrk="0" hangingPunct="1"/>
                      <a:r>
                        <a:rPr lang="en-US" sz="1600" kern="1200" dirty="0">
                          <a:solidFill>
                            <a:schemeClr val="dk1"/>
                          </a:solidFill>
                          <a:latin typeface="+mn-lt"/>
                          <a:ea typeface="+mn-ea"/>
                          <a:cs typeface="+mn-cs"/>
                        </a:rPr>
                        <a:t>NCGC00602080</a:t>
                      </a:r>
                    </a:p>
                  </a:txBody>
                  <a:tcPr marL="6350" marR="6350" marT="6350" marB="0" anchor="b"/>
                </a:tc>
                <a:tc>
                  <a:txBody>
                    <a:bodyPr/>
                    <a:lstStyle/>
                    <a:p>
                      <a:pPr marL="0" algn="ctr" defTabSz="914400" rtl="0" eaLnBrk="1" latinLnBrk="0" hangingPunct="1"/>
                      <a:r>
                        <a:rPr lang="en-US" sz="1600" kern="1200" dirty="0">
                          <a:solidFill>
                            <a:schemeClr val="dk1"/>
                          </a:solidFill>
                          <a:latin typeface="+mn-lt"/>
                          <a:ea typeface="+mn-ea"/>
                          <a:cs typeface="+mn-cs"/>
                        </a:rPr>
                        <a:t>123</a:t>
                      </a:r>
                    </a:p>
                  </a:txBody>
                  <a:tcPr anchor="ctr"/>
                </a:tc>
                <a:extLst>
                  <a:ext uri="{0D108BD9-81ED-4DB2-BD59-A6C34878D82A}">
                    <a16:rowId xmlns:a16="http://schemas.microsoft.com/office/drawing/2014/main" val="3680668428"/>
                  </a:ext>
                </a:extLst>
              </a:tr>
              <a:tr h="31508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sz="1600" kern="1200" dirty="0">
                          <a:solidFill>
                            <a:schemeClr val="dk1"/>
                          </a:solidFill>
                          <a:latin typeface="+mn-lt"/>
                          <a:ea typeface="+mn-ea"/>
                          <a:cs typeface="+mn-cs"/>
                        </a:rPr>
                        <a:t>NCGC00685598</a:t>
                      </a:r>
                    </a:p>
                  </a:txBody>
                  <a:tcPr marL="6350" marR="6350" marT="6350" marB="0" anchor="b"/>
                </a:tc>
                <a:tc>
                  <a:txBody>
                    <a:bodyPr/>
                    <a:lstStyle/>
                    <a:p>
                      <a:pPr marL="0" algn="ctr" defTabSz="914400" rtl="0" eaLnBrk="1" latinLnBrk="0" hangingPunct="1"/>
                      <a:r>
                        <a:rPr lang="en-US" sz="1600" kern="1200" dirty="0">
                          <a:solidFill>
                            <a:schemeClr val="dk1"/>
                          </a:solidFill>
                          <a:latin typeface="+mn-lt"/>
                          <a:ea typeface="+mn-ea"/>
                          <a:cs typeface="+mn-cs"/>
                        </a:rPr>
                        <a:t>94</a:t>
                      </a:r>
                    </a:p>
                  </a:txBody>
                  <a:tcPr anchor="ctr"/>
                </a:tc>
                <a:extLst>
                  <a:ext uri="{0D108BD9-81ED-4DB2-BD59-A6C34878D82A}">
                    <a16:rowId xmlns:a16="http://schemas.microsoft.com/office/drawing/2014/main" val="1297104843"/>
                  </a:ext>
                </a:extLst>
              </a:tr>
              <a:tr h="315083">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nchor="ctr"/>
                </a:tc>
                <a:tc>
                  <a:txBody>
                    <a:bodyPr/>
                    <a:lstStyle/>
                    <a:p>
                      <a:pPr marL="0" algn="ctr" defTabSz="914400" rtl="0" eaLnBrk="1" fontAlgn="b" latinLnBrk="0" hangingPunct="1"/>
                      <a:r>
                        <a:rPr lang="en-US" sz="1600" kern="1200" dirty="0">
                          <a:solidFill>
                            <a:schemeClr val="dk1"/>
                          </a:solidFill>
                          <a:latin typeface="+mn-lt"/>
                          <a:ea typeface="+mn-ea"/>
                          <a:cs typeface="+mn-cs"/>
                        </a:rPr>
                        <a:t>NCGC00685517</a:t>
                      </a:r>
                    </a:p>
                  </a:txBody>
                  <a:tcPr marL="6350" marR="6350" marT="6350" marB="0" anchor="b"/>
                </a:tc>
                <a:tc>
                  <a:txBody>
                    <a:bodyPr/>
                    <a:lstStyle/>
                    <a:p>
                      <a:pPr marL="0" algn="ctr" defTabSz="914400" rtl="0" eaLnBrk="1" latinLnBrk="0" hangingPunct="1"/>
                      <a:r>
                        <a:rPr lang="en-US" sz="1600" kern="1200" dirty="0">
                          <a:solidFill>
                            <a:schemeClr val="dk1"/>
                          </a:solidFill>
                          <a:latin typeface="+mn-lt"/>
                          <a:ea typeface="+mn-ea"/>
                          <a:cs typeface="+mn-cs"/>
                        </a:rPr>
                        <a:t>140</a:t>
                      </a:r>
                    </a:p>
                  </a:txBody>
                  <a:tcPr anchor="ctr"/>
                </a:tc>
                <a:extLst>
                  <a:ext uri="{0D108BD9-81ED-4DB2-BD59-A6C34878D82A}">
                    <a16:rowId xmlns:a16="http://schemas.microsoft.com/office/drawing/2014/main" val="507648304"/>
                  </a:ext>
                </a:extLst>
              </a:tr>
              <a:tr h="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n-lt"/>
                        <a:ea typeface="+mn-ea"/>
                        <a:cs typeface="+mn-cs"/>
                      </a:endParaRP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NCGC00686269</a:t>
                      </a:r>
                    </a:p>
                  </a:txBody>
                  <a:tcPr marL="6350" marR="6350" marT="6350" marB="0" anchor="b"/>
                </a:tc>
                <a:tc>
                  <a:txBody>
                    <a:bodyPr/>
                    <a:lstStyle/>
                    <a:p>
                      <a:pPr marL="0" algn="ctr" defTabSz="914400" rtl="0" eaLnBrk="1" latinLnBrk="0" hangingPunct="1"/>
                      <a:r>
                        <a:rPr lang="en-US" sz="1600" kern="1200" dirty="0">
                          <a:solidFill>
                            <a:schemeClr val="dk1"/>
                          </a:solidFill>
                          <a:latin typeface="+mn-lt"/>
                          <a:ea typeface="+mn-ea"/>
                          <a:cs typeface="+mn-cs"/>
                        </a:rPr>
                        <a:t>144</a:t>
                      </a:r>
                    </a:p>
                  </a:txBody>
                  <a:tcPr anchor="ctr"/>
                </a:tc>
                <a:extLst>
                  <a:ext uri="{0D108BD9-81ED-4DB2-BD59-A6C34878D82A}">
                    <a16:rowId xmlns:a16="http://schemas.microsoft.com/office/drawing/2014/main" val="624792244"/>
                  </a:ext>
                </a:extLst>
              </a:tr>
            </a:tbl>
          </a:graphicData>
        </a:graphic>
      </p:graphicFrame>
    </p:spTree>
    <p:extLst>
      <p:ext uri="{BB962C8B-B14F-4D97-AF65-F5344CB8AC3E}">
        <p14:creationId xmlns:p14="http://schemas.microsoft.com/office/powerpoint/2010/main" val="340298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69B69D-7DE2-D68A-59D7-A63C0F330F3F}"/>
              </a:ext>
            </a:extLst>
          </p:cNvPr>
          <p:cNvSpPr txBox="1"/>
          <p:nvPr/>
        </p:nvSpPr>
        <p:spPr>
          <a:xfrm>
            <a:off x="-673779" y="4517506"/>
            <a:ext cx="8439690" cy="369332"/>
          </a:xfrm>
          <a:prstGeom prst="rect">
            <a:avLst/>
          </a:prstGeom>
          <a:noFill/>
        </p:spPr>
        <p:txBody>
          <a:bodyPr wrap="square">
            <a:spAutoFit/>
          </a:bodyPr>
          <a:lstStyle/>
          <a:p>
            <a:r>
              <a:rPr lang="en-US" dirty="0"/>
              <a:t>-</a:t>
            </a:r>
          </a:p>
        </p:txBody>
      </p:sp>
      <p:graphicFrame>
        <p:nvGraphicFramePr>
          <p:cNvPr id="9" name="Table 8">
            <a:extLst>
              <a:ext uri="{FF2B5EF4-FFF2-40B4-BE49-F238E27FC236}">
                <a16:creationId xmlns:a16="http://schemas.microsoft.com/office/drawing/2014/main" id="{8170D71F-69FE-8D10-6CE8-E85F3187975D}"/>
              </a:ext>
            </a:extLst>
          </p:cNvPr>
          <p:cNvGraphicFramePr>
            <a:graphicFrameLocks noGrp="1"/>
          </p:cNvGraphicFramePr>
          <p:nvPr>
            <p:extLst>
              <p:ext uri="{D42A27DB-BD31-4B8C-83A1-F6EECF244321}">
                <p14:modId xmlns:p14="http://schemas.microsoft.com/office/powerpoint/2010/main" val="3259179282"/>
              </p:ext>
            </p:extLst>
          </p:nvPr>
        </p:nvGraphicFramePr>
        <p:xfrm>
          <a:off x="444622" y="751460"/>
          <a:ext cx="11302756" cy="5857240"/>
        </p:xfrm>
        <a:graphic>
          <a:graphicData uri="http://schemas.openxmlformats.org/drawingml/2006/table">
            <a:tbl>
              <a:tblPr firstRow="1" bandRow="1">
                <a:tableStyleId>{5C22544A-7EE6-4342-B048-85BDC9FD1C3A}</a:tableStyleId>
              </a:tblPr>
              <a:tblGrid>
                <a:gridCol w="1872317">
                  <a:extLst>
                    <a:ext uri="{9D8B030D-6E8A-4147-A177-3AD203B41FA5}">
                      <a16:colId xmlns:a16="http://schemas.microsoft.com/office/drawing/2014/main" val="3018143034"/>
                    </a:ext>
                  </a:extLst>
                </a:gridCol>
                <a:gridCol w="5629620">
                  <a:extLst>
                    <a:ext uri="{9D8B030D-6E8A-4147-A177-3AD203B41FA5}">
                      <a16:colId xmlns:a16="http://schemas.microsoft.com/office/drawing/2014/main" val="1578937139"/>
                    </a:ext>
                  </a:extLst>
                </a:gridCol>
                <a:gridCol w="2864385">
                  <a:extLst>
                    <a:ext uri="{9D8B030D-6E8A-4147-A177-3AD203B41FA5}">
                      <a16:colId xmlns:a16="http://schemas.microsoft.com/office/drawing/2014/main" val="2882777289"/>
                    </a:ext>
                  </a:extLst>
                </a:gridCol>
                <a:gridCol w="936434">
                  <a:extLst>
                    <a:ext uri="{9D8B030D-6E8A-4147-A177-3AD203B41FA5}">
                      <a16:colId xmlns:a16="http://schemas.microsoft.com/office/drawing/2014/main" val="1292685052"/>
                    </a:ext>
                  </a:extLst>
                </a:gridCol>
              </a:tblGrid>
              <a:tr h="370840">
                <a:tc>
                  <a:txBody>
                    <a:bodyPr/>
                    <a:lstStyle/>
                    <a:p>
                      <a:r>
                        <a:rPr lang="en-US" sz="1400" b="1" dirty="0">
                          <a:latin typeface="Times New Roman" panose="02020603050405020304" pitchFamily="18" charset="0"/>
                          <a:cs typeface="Times New Roman" panose="02020603050405020304" pitchFamily="18" charset="0"/>
                        </a:rPr>
                        <a:t>Methods</a:t>
                      </a:r>
                    </a:p>
                  </a:txBody>
                  <a:tcPr/>
                </a:tc>
                <a:tc>
                  <a:txBody>
                    <a:bodyPr/>
                    <a:lstStyle/>
                    <a:p>
                      <a:r>
                        <a:rPr lang="en-US" sz="1400" b="1" dirty="0">
                          <a:latin typeface="Times New Roman" panose="02020603050405020304" pitchFamily="18" charset="0"/>
                          <a:cs typeface="Times New Roman" panose="02020603050405020304" pitchFamily="18" charset="0"/>
                        </a:rPr>
                        <a:t>Searching Terms</a:t>
                      </a:r>
                    </a:p>
                  </a:txBody>
                  <a:tcPr/>
                </a:tc>
                <a:tc>
                  <a:txBody>
                    <a:bodyPr/>
                    <a:lstStyle/>
                    <a:p>
                      <a:r>
                        <a:rPr lang="en-US" sz="1400" b="1" dirty="0">
                          <a:latin typeface="Times New Roman" panose="02020603050405020304" pitchFamily="18" charset="0"/>
                          <a:cs typeface="Times New Roman" panose="02020603050405020304" pitchFamily="18" charset="0"/>
                        </a:rPr>
                        <a:t>References</a:t>
                      </a:r>
                    </a:p>
                  </a:txBody>
                  <a:tcPr/>
                </a:tc>
                <a:tc>
                  <a:txBody>
                    <a:bodyPr/>
                    <a:lstStyle/>
                    <a:p>
                      <a:r>
                        <a:rPr lang="en-US" sz="1400" b="1" dirty="0">
                          <a:latin typeface="Times New Roman" panose="02020603050405020304" pitchFamily="18" charset="0"/>
                          <a:cs typeface="Times New Roman" panose="02020603050405020304" pitchFamily="18" charset="0"/>
                        </a:rPr>
                        <a:t># Papers</a:t>
                      </a:r>
                    </a:p>
                  </a:txBody>
                  <a:tcPr/>
                </a:tc>
                <a:extLst>
                  <a:ext uri="{0D108BD9-81ED-4DB2-BD59-A6C34878D82A}">
                    <a16:rowId xmlns:a16="http://schemas.microsoft.com/office/drawing/2014/main" val="383258781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rPr>
                        <a:t>Retrieving articles based on the disease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rPr>
                        <a:t>Early-onset generalized limb-onset dystonia (</a:t>
                      </a:r>
                      <a:r>
                        <a:rPr lang="en-US" sz="1400" b="1" dirty="0">
                          <a:latin typeface="Times New Roman" panose="02020603050405020304" pitchFamily="18" charset="0"/>
                          <a:cs typeface="Times New Roman" panose="02020603050405020304" pitchFamily="18" charset="0"/>
                        </a:rPr>
                        <a:t>GARD:0002027 </a:t>
                      </a:r>
                      <a:r>
                        <a:rPr lang="en-US" sz="1400" b="1" kern="1200" dirty="0">
                          <a:solidFill>
                            <a:schemeClr val="dk1"/>
                          </a:solidFill>
                          <a:latin typeface="Times New Roman" panose="02020603050405020304" pitchFamily="18" charset="0"/>
                          <a:ea typeface="+mn-ea"/>
                          <a:cs typeface="Times New Roman" panose="02020603050405020304" pitchFamily="18"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hlinkClick r:id="rId2"/>
                        </a:rPr>
                        <a:t>https://rdas.ncats.nih.gov/disease?id=GARD:0002027</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rPr>
                        <a:t>404</a:t>
                      </a:r>
                    </a:p>
                  </a:txBody>
                  <a:tcPr/>
                </a:tc>
                <a:extLst>
                  <a:ext uri="{0D108BD9-81ED-4DB2-BD59-A6C34878D82A}">
                    <a16:rowId xmlns:a16="http://schemas.microsoft.com/office/drawing/2014/main" val="168807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rPr>
                        <a:t>Retrieving articles based on the searching terms presenting in the annotations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'early-onset generalized torsion dystonia’ , 'tor1a dystonia’ , 'idiopathic dystonia dyt1’ , 'primary torsion dystonia’ , 'early-onset torsion dystonia’ , "</a:t>
                      </a:r>
                      <a:r>
                        <a:rPr lang="en-US" sz="1400" b="1" kern="1200" dirty="0" err="1">
                          <a:solidFill>
                            <a:schemeClr val="dk1"/>
                          </a:solidFill>
                          <a:effectLst/>
                          <a:latin typeface="+mn-lt"/>
                          <a:ea typeface="+mn-ea"/>
                          <a:cs typeface="+mn-cs"/>
                        </a:rPr>
                        <a:t>oppenheim's</a:t>
                      </a:r>
                      <a:r>
                        <a:rPr lang="en-US" sz="1400" b="1" kern="1200" dirty="0">
                          <a:solidFill>
                            <a:schemeClr val="dk1"/>
                          </a:solidFill>
                          <a:effectLst/>
                          <a:latin typeface="+mn-lt"/>
                          <a:ea typeface="+mn-ea"/>
                          <a:cs typeface="+mn-cs"/>
                        </a:rPr>
                        <a:t> dystonia“ , '</a:t>
                      </a:r>
                      <a:r>
                        <a:rPr lang="en-US" sz="1400" b="1" kern="1200" dirty="0" err="1">
                          <a:solidFill>
                            <a:schemeClr val="dk1"/>
                          </a:solidFill>
                          <a:effectLst/>
                          <a:latin typeface="+mn-lt"/>
                          <a:ea typeface="+mn-ea"/>
                          <a:cs typeface="+mn-cs"/>
                        </a:rPr>
                        <a:t>torsin</a:t>
                      </a:r>
                      <a:r>
                        <a:rPr lang="en-US" sz="1400" b="1" kern="1200" dirty="0">
                          <a:solidFill>
                            <a:schemeClr val="dk1"/>
                          </a:solidFill>
                          <a:effectLst/>
                          <a:latin typeface="+mn-lt"/>
                          <a:ea typeface="+mn-ea"/>
                          <a:cs typeface="+mn-cs"/>
                        </a:rPr>
                        <a:t> a’ , 'early onset torsion dystonia’ , 'dyt1 dystonia’ , '</a:t>
                      </a:r>
                      <a:r>
                        <a:rPr lang="en-US" sz="1400" b="1" kern="1200" dirty="0" err="1">
                          <a:solidFill>
                            <a:schemeClr val="dk1"/>
                          </a:solidFill>
                          <a:effectLst/>
                          <a:latin typeface="+mn-lt"/>
                          <a:ea typeface="+mn-ea"/>
                          <a:cs typeface="+mn-cs"/>
                        </a:rPr>
                        <a:t>torsina</a:t>
                      </a:r>
                      <a:r>
                        <a:rPr lang="en-US" sz="1400" b="1" kern="1200" dirty="0">
                          <a:solidFill>
                            <a:schemeClr val="dk1"/>
                          </a:solidFill>
                          <a:effectLst/>
                          <a:latin typeface="+mn-lt"/>
                          <a:ea typeface="+mn-ea"/>
                          <a:cs typeface="+mn-cs"/>
                        </a:rPr>
                        <a:t>’ , '</a:t>
                      </a:r>
                      <a:r>
                        <a:rPr lang="en-US" sz="1400" b="1" kern="1200" dirty="0" err="1">
                          <a:solidFill>
                            <a:schemeClr val="dk1"/>
                          </a:solidFill>
                          <a:effectLst/>
                          <a:latin typeface="+mn-lt"/>
                          <a:ea typeface="+mn-ea"/>
                          <a:cs typeface="+mn-cs"/>
                        </a:rPr>
                        <a:t>oppenheim</a:t>
                      </a:r>
                      <a:r>
                        <a:rPr lang="en-US" sz="1400" b="1" kern="1200" dirty="0">
                          <a:solidFill>
                            <a:schemeClr val="dk1"/>
                          </a:solidFill>
                          <a:effectLst/>
                          <a:latin typeface="+mn-lt"/>
                          <a:ea typeface="+mn-ea"/>
                          <a:cs typeface="+mn-cs"/>
                        </a:rPr>
                        <a:t> dystonia’ , 'early-onset generalized dystonia’ , 'torsin-1a’ , 'tor1a’ , 'dyt1’ , 'dystonia 1’ , 'torsion (autosomal dominant; </a:t>
                      </a:r>
                      <a:r>
                        <a:rPr lang="en-US" sz="1400" b="1" kern="1200" dirty="0" err="1">
                          <a:solidFill>
                            <a:schemeClr val="dk1"/>
                          </a:solidFill>
                          <a:effectLst/>
                          <a:latin typeface="+mn-lt"/>
                          <a:ea typeface="+mn-ea"/>
                          <a:cs typeface="+mn-cs"/>
                        </a:rPr>
                        <a:t>torsin</a:t>
                      </a:r>
                      <a:r>
                        <a:rPr lang="en-US" sz="1400" b="1" kern="1200" dirty="0">
                          <a:solidFill>
                            <a:schemeClr val="dk1"/>
                          </a:solidFill>
                          <a:effectLst/>
                          <a:latin typeface="+mn-lt"/>
                          <a:ea typeface="+mn-ea"/>
                          <a:cs typeface="+mn-cs"/>
                        </a:rPr>
                        <a:t> a)’ , "</a:t>
                      </a:r>
                      <a:r>
                        <a:rPr lang="en-US" sz="1400" b="1" kern="1200" dirty="0" err="1">
                          <a:solidFill>
                            <a:schemeClr val="dk1"/>
                          </a:solidFill>
                          <a:effectLst/>
                          <a:latin typeface="+mn-lt"/>
                          <a:ea typeface="+mn-ea"/>
                          <a:cs typeface="+mn-cs"/>
                        </a:rPr>
                        <a:t>oppenheim's</a:t>
                      </a:r>
                      <a:r>
                        <a:rPr lang="en-US" sz="1400" b="1" kern="1200" dirty="0">
                          <a:solidFill>
                            <a:schemeClr val="dk1"/>
                          </a:solidFill>
                          <a:effectLst/>
                          <a:latin typeface="+mn-lt"/>
                          <a:ea typeface="+mn-ea"/>
                          <a:cs typeface="+mn-cs"/>
                        </a:rPr>
                        <a:t> dystonia“ , 'dyt1 early-onset isolated dystonia’ , 'early-onset torsion dystonia’ , 'dyt1’ , '</a:t>
                      </a:r>
                      <a:r>
                        <a:rPr lang="en-US" sz="1400" b="1" kern="1200" dirty="0" err="1">
                          <a:solidFill>
                            <a:schemeClr val="dk1"/>
                          </a:solidFill>
                          <a:effectLst/>
                          <a:latin typeface="+mn-lt"/>
                          <a:ea typeface="+mn-ea"/>
                          <a:cs typeface="+mn-cs"/>
                        </a:rPr>
                        <a:t>torsin</a:t>
                      </a:r>
                      <a:r>
                        <a:rPr lang="en-US" sz="1400" b="1" kern="1200" dirty="0">
                          <a:solidFill>
                            <a:schemeClr val="dk1"/>
                          </a:solidFill>
                          <a:effectLst/>
                          <a:latin typeface="+mn-lt"/>
                          <a:ea typeface="+mn-ea"/>
                          <a:cs typeface="+mn-cs"/>
                        </a:rPr>
                        <a:t> family 1’ , 'dystonia </a:t>
                      </a:r>
                      <a:r>
                        <a:rPr lang="en-US" sz="1400" b="1" kern="1200" dirty="0" err="1">
                          <a:solidFill>
                            <a:schemeClr val="dk1"/>
                          </a:solidFill>
                          <a:effectLst/>
                          <a:latin typeface="+mn-lt"/>
                          <a:ea typeface="+mn-ea"/>
                          <a:cs typeface="+mn-cs"/>
                        </a:rPr>
                        <a:t>musculorum</a:t>
                      </a:r>
                      <a:r>
                        <a:rPr lang="en-US" sz="1400" b="1" kern="1200" dirty="0">
                          <a:solidFill>
                            <a:schemeClr val="dk1"/>
                          </a:solidFill>
                          <a:effectLst/>
                          <a:latin typeface="+mn-lt"/>
                          <a:ea typeface="+mn-ea"/>
                          <a:cs typeface="+mn-cs"/>
                        </a:rPr>
                        <a:t> deformans 1’ , 'dystonia </a:t>
                      </a:r>
                      <a:r>
                        <a:rPr lang="en-US" sz="1400" b="1" kern="1200" dirty="0" err="1">
                          <a:solidFill>
                            <a:schemeClr val="dk1"/>
                          </a:solidFill>
                          <a:effectLst/>
                          <a:latin typeface="+mn-lt"/>
                          <a:ea typeface="+mn-ea"/>
                          <a:cs typeface="+mn-cs"/>
                        </a:rPr>
                        <a:t>musculorum</a:t>
                      </a:r>
                      <a:r>
                        <a:rPr lang="en-US" sz="1400" b="1" kern="1200" dirty="0">
                          <a:solidFill>
                            <a:schemeClr val="dk1"/>
                          </a:solidFill>
                          <a:effectLst/>
                          <a:latin typeface="+mn-lt"/>
                          <a:ea typeface="+mn-ea"/>
                          <a:cs typeface="+mn-cs"/>
                        </a:rPr>
                        <a:t> deformans’ , 'dystonia 1, torsion, autosomal dominant’ , 'idiopathic torsion dystonia’ , 'early-onset generalized limb-onset dystonia’ , 'idiopathic torsion dystonia’ , 'dq2’ , 'early-onset primary dystonia’ , 'member a (</a:t>
                      </a:r>
                      <a:r>
                        <a:rPr lang="en-US" sz="1400" b="1" kern="1200" dirty="0" err="1">
                          <a:solidFill>
                            <a:schemeClr val="dk1"/>
                          </a:solidFill>
                          <a:effectLst/>
                          <a:latin typeface="+mn-lt"/>
                          <a:ea typeface="+mn-ea"/>
                          <a:cs typeface="+mn-cs"/>
                        </a:rPr>
                        <a:t>torsin</a:t>
                      </a:r>
                      <a:r>
                        <a:rPr lang="en-US" sz="1400" b="1" kern="1200" dirty="0">
                          <a:solidFill>
                            <a:schemeClr val="dk1"/>
                          </a:solidFill>
                          <a:effectLst/>
                          <a:latin typeface="+mn-lt"/>
                          <a:ea typeface="+mn-ea"/>
                          <a:cs typeface="+mn-cs"/>
                        </a:rPr>
                        <a:t> a)’ , 'dyt-tor1a dystonia’ , '</a:t>
                      </a:r>
                      <a:r>
                        <a:rPr lang="en-US" sz="1400" b="1" kern="1200" dirty="0" err="1">
                          <a:solidFill>
                            <a:schemeClr val="dk1"/>
                          </a:solidFill>
                          <a:effectLst/>
                          <a:latin typeface="+mn-lt"/>
                          <a:ea typeface="+mn-ea"/>
                          <a:cs typeface="+mn-cs"/>
                        </a:rPr>
                        <a:t>torsina</a:t>
                      </a:r>
                      <a:r>
                        <a:rPr lang="en-US" sz="1400" b="1" kern="1200" dirty="0">
                          <a:solidFill>
                            <a:schemeClr val="dk1"/>
                          </a:solidFill>
                          <a:effectLst/>
                          <a:latin typeface="+mn-lt"/>
                          <a:ea typeface="+mn-ea"/>
                          <a:cs typeface="+mn-cs"/>
                        </a:rPr>
                        <a:t>’ , 'primary </a:t>
                      </a:r>
                      <a:r>
                        <a:rPr lang="en-US" sz="1400" b="1" kern="1200" dirty="0" err="1">
                          <a:solidFill>
                            <a:schemeClr val="dk1"/>
                          </a:solidFill>
                          <a:effectLst/>
                          <a:latin typeface="+mn-lt"/>
                          <a:ea typeface="+mn-ea"/>
                          <a:cs typeface="+mn-cs"/>
                        </a:rPr>
                        <a:t>dystonias</a:t>
                      </a:r>
                      <a:r>
                        <a:rPr lang="en-US" sz="1400" b="1" kern="1200" dirty="0">
                          <a:solidFill>
                            <a:schemeClr val="dk1"/>
                          </a:solidFill>
                          <a:effectLst/>
                          <a:latin typeface="+mn-lt"/>
                          <a:ea typeface="+mn-ea"/>
                          <a:cs typeface="+mn-cs"/>
                        </a:rPr>
                        <a:t>’ , 'early-onset torsion dystonia’ , '</a:t>
                      </a:r>
                      <a:r>
                        <a:rPr lang="en-US" sz="1400" b="1" kern="1200" dirty="0" err="1">
                          <a:solidFill>
                            <a:schemeClr val="dk1"/>
                          </a:solidFill>
                          <a:effectLst/>
                          <a:latin typeface="+mn-lt"/>
                          <a:ea typeface="+mn-ea"/>
                          <a:cs typeface="+mn-cs"/>
                        </a:rPr>
                        <a:t>eotd</a:t>
                      </a:r>
                      <a:r>
                        <a:rPr lang="en-US" sz="1400" b="1" kern="1200" dirty="0">
                          <a:solidFill>
                            <a:schemeClr val="dk1"/>
                          </a:solidFill>
                          <a:effectLst/>
                          <a:latin typeface="+mn-lt"/>
                          <a:ea typeface="+mn-ea"/>
                          <a:cs typeface="+mn-cs"/>
                        </a:rPr>
                        <a:t>’ , 'dystonia 1’ , 'early-onset isolated dystonia'</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hlinkClick r:id="rId3"/>
                        </a:rPr>
                        <a:t>https://rarediseases.org/gard-rare-disease/dyt-tor1a/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hlinkClick r:id="rId3"/>
                        </a:rPr>
                        <a:t>https://www.perplexity.ai/search/all-sysnonms-of-HxM_sfkuRRadls5XAskFeQ</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hlinkClick r:id="rId4"/>
                        </a:rPr>
                        <a:t>https://omim.org/entry/128100</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hlinkClick r:id="rId5"/>
                        </a:rPr>
                        <a:t>https://www.orpha.net/en/disease/gene/TOR1A</a:t>
                      </a: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rPr>
                        <a:t>516</a:t>
                      </a:r>
                    </a:p>
                  </a:txBody>
                  <a:tcPr/>
                </a:tc>
                <a:extLst>
                  <a:ext uri="{0D108BD9-81ED-4DB2-BD59-A6C34878D82A}">
                    <a16:rowId xmlns:a16="http://schemas.microsoft.com/office/drawing/2014/main" val="408855674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rPr>
                        <a:t>Retrieving articles based on the searching terms presenting in the Keywords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rPr>
                        <a:t>48</a:t>
                      </a:r>
                    </a:p>
                  </a:txBody>
                  <a:tcPr/>
                </a:tc>
                <a:extLst>
                  <a:ext uri="{0D108BD9-81ED-4DB2-BD59-A6C34878D82A}">
                    <a16:rowId xmlns:a16="http://schemas.microsoft.com/office/drawing/2014/main" val="68836302"/>
                  </a:ext>
                </a:extLst>
              </a:tr>
              <a:tr h="0">
                <a:tc>
                  <a:txBody>
                    <a:bodyPr/>
                    <a:lstStyle/>
                    <a:p>
                      <a:pPr marL="0" algn="l" defTabSz="914400" rtl="0" eaLnBrk="1" latinLnBrk="0" hangingPunct="1"/>
                      <a:r>
                        <a:rPr lang="en-US" sz="1400" b="1" kern="1200" dirty="0">
                          <a:solidFill>
                            <a:schemeClr val="dk1"/>
                          </a:solidFill>
                          <a:latin typeface="Times New Roman" panose="02020603050405020304" pitchFamily="18" charset="0"/>
                          <a:ea typeface="+mn-ea"/>
                          <a:cs typeface="Times New Roman" panose="02020603050405020304" pitchFamily="18" charset="0"/>
                        </a:rPr>
                        <a:t>Total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rgbClr val="FF0000"/>
                          </a:solidFill>
                          <a:latin typeface="Times New Roman" panose="02020603050405020304" pitchFamily="18" charset="0"/>
                          <a:ea typeface="+mn-ea"/>
                          <a:cs typeface="Times New Roman" panose="02020603050405020304" pitchFamily="18" charset="0"/>
                        </a:rPr>
                        <a:t>692</a:t>
                      </a:r>
                    </a:p>
                  </a:txBody>
                  <a:tcPr/>
                </a:tc>
                <a:extLst>
                  <a:ext uri="{0D108BD9-81ED-4DB2-BD59-A6C34878D82A}">
                    <a16:rowId xmlns:a16="http://schemas.microsoft.com/office/drawing/2014/main" val="2997162746"/>
                  </a:ext>
                </a:extLst>
              </a:tr>
            </a:tbl>
          </a:graphicData>
        </a:graphic>
      </p:graphicFrame>
      <p:sp>
        <p:nvSpPr>
          <p:cNvPr id="3" name="TextBox 2">
            <a:extLst>
              <a:ext uri="{FF2B5EF4-FFF2-40B4-BE49-F238E27FC236}">
                <a16:creationId xmlns:a16="http://schemas.microsoft.com/office/drawing/2014/main" id="{BCBF1E6E-D6D2-979A-817E-409DAD93AFAA}"/>
              </a:ext>
            </a:extLst>
          </p:cNvPr>
          <p:cNvSpPr txBox="1"/>
          <p:nvPr/>
        </p:nvSpPr>
        <p:spPr>
          <a:xfrm>
            <a:off x="1971611" y="249300"/>
            <a:ext cx="7799507" cy="461665"/>
          </a:xfrm>
          <a:prstGeom prst="rect">
            <a:avLst/>
          </a:prstGeom>
          <a:noFill/>
        </p:spPr>
        <p:txBody>
          <a:bodyPr wrap="none" rtlCol="0">
            <a:spAutoFit/>
          </a:bodyPr>
          <a:lstStyle/>
          <a:p>
            <a:r>
              <a:rPr lang="en-US" sz="2400" b="1" dirty="0"/>
              <a:t>DYT1 Dystonia related Publication Retrieval from RDAS</a:t>
            </a:r>
          </a:p>
        </p:txBody>
      </p:sp>
    </p:spTree>
    <p:extLst>
      <p:ext uri="{BB962C8B-B14F-4D97-AF65-F5344CB8AC3E}">
        <p14:creationId xmlns:p14="http://schemas.microsoft.com/office/powerpoint/2010/main" val="4035320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B5034AF-E12B-E1CF-4444-4330F026B99A}"/>
              </a:ext>
            </a:extLst>
          </p:cNvPr>
          <p:cNvSpPr txBox="1"/>
          <p:nvPr/>
        </p:nvSpPr>
        <p:spPr>
          <a:xfrm>
            <a:off x="962250" y="568534"/>
            <a:ext cx="10198889"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I</a:t>
            </a:r>
            <a:r>
              <a:rPr lang="en-US" sz="3200" b="1" dirty="0">
                <a:effectLst/>
                <a:latin typeface="Times New Roman" panose="02020603050405020304" pitchFamily="18" charset="0"/>
                <a:cs typeface="Times New Roman" panose="02020603050405020304" pitchFamily="18" charset="0"/>
              </a:rPr>
              <a:t>dentification of genes with scientific evidence</a:t>
            </a:r>
            <a:endParaRPr lang="en-US" sz="3200" b="1" dirty="0"/>
          </a:p>
        </p:txBody>
      </p:sp>
      <p:sp>
        <p:nvSpPr>
          <p:cNvPr id="18" name="TextBox 17">
            <a:extLst>
              <a:ext uri="{FF2B5EF4-FFF2-40B4-BE49-F238E27FC236}">
                <a16:creationId xmlns:a16="http://schemas.microsoft.com/office/drawing/2014/main" id="{CCDA8B17-DA49-5A13-3E7F-3DF11914D1D7}"/>
              </a:ext>
            </a:extLst>
          </p:cNvPr>
          <p:cNvSpPr txBox="1"/>
          <p:nvPr/>
        </p:nvSpPr>
        <p:spPr>
          <a:xfrm>
            <a:off x="2676534" y="5154792"/>
            <a:ext cx="676602"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solidFill>
                  <a:srgbClr val="FF0000"/>
                </a:solidFill>
                <a:effectLst/>
                <a:latin typeface="Times New Roman" panose="02020603050405020304" pitchFamily="18" charset="0"/>
                <a:cs typeface="Times New Roman" panose="02020603050405020304" pitchFamily="18" charset="0"/>
              </a:rPr>
              <a:t>ACHE</a:t>
            </a:r>
          </a:p>
        </p:txBody>
      </p:sp>
      <p:sp>
        <p:nvSpPr>
          <p:cNvPr id="19" name="TextBox 18">
            <a:extLst>
              <a:ext uri="{FF2B5EF4-FFF2-40B4-BE49-F238E27FC236}">
                <a16:creationId xmlns:a16="http://schemas.microsoft.com/office/drawing/2014/main" id="{41A57C50-1BCA-2F36-2187-7E785A43DA8B}"/>
              </a:ext>
            </a:extLst>
          </p:cNvPr>
          <p:cNvSpPr txBox="1"/>
          <p:nvPr/>
        </p:nvSpPr>
        <p:spPr>
          <a:xfrm>
            <a:off x="2579492" y="4305102"/>
            <a:ext cx="911304"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solidFill>
                  <a:srgbClr val="FF0000"/>
                </a:solidFill>
                <a:effectLst/>
                <a:latin typeface="Times New Roman" panose="02020603050405020304" pitchFamily="18" charset="0"/>
                <a:cs typeface="Times New Roman" panose="02020603050405020304" pitchFamily="18" charset="0"/>
              </a:rPr>
              <a:t>PDGFRB</a:t>
            </a:r>
          </a:p>
        </p:txBody>
      </p:sp>
      <p:sp>
        <p:nvSpPr>
          <p:cNvPr id="20" name="TextBox 19">
            <a:extLst>
              <a:ext uri="{FF2B5EF4-FFF2-40B4-BE49-F238E27FC236}">
                <a16:creationId xmlns:a16="http://schemas.microsoft.com/office/drawing/2014/main" id="{4F06E4F3-4E93-4993-A2C7-083EC194C3F8}"/>
              </a:ext>
            </a:extLst>
          </p:cNvPr>
          <p:cNvSpPr txBox="1"/>
          <p:nvPr/>
        </p:nvSpPr>
        <p:spPr>
          <a:xfrm>
            <a:off x="2706935" y="1834994"/>
            <a:ext cx="635983"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ABL1</a:t>
            </a:r>
          </a:p>
        </p:txBody>
      </p:sp>
      <p:sp>
        <p:nvSpPr>
          <p:cNvPr id="21" name="TextBox 20">
            <a:extLst>
              <a:ext uri="{FF2B5EF4-FFF2-40B4-BE49-F238E27FC236}">
                <a16:creationId xmlns:a16="http://schemas.microsoft.com/office/drawing/2014/main" id="{40DC1584-9ECC-8798-040A-B60735DC0A21}"/>
              </a:ext>
            </a:extLst>
          </p:cNvPr>
          <p:cNvSpPr txBox="1"/>
          <p:nvPr/>
        </p:nvSpPr>
        <p:spPr>
          <a:xfrm>
            <a:off x="2492465" y="2572144"/>
            <a:ext cx="1085467"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solidFill>
                  <a:srgbClr val="FF0000"/>
                </a:solidFill>
                <a:effectLst/>
                <a:latin typeface="Times New Roman" panose="02020603050405020304" pitchFamily="18" charset="0"/>
                <a:cs typeface="Times New Roman" panose="02020603050405020304" pitchFamily="18" charset="0"/>
              </a:rPr>
              <a:t>CACNA1B</a:t>
            </a:r>
          </a:p>
        </p:txBody>
      </p:sp>
      <p:sp>
        <p:nvSpPr>
          <p:cNvPr id="22" name="TextBox 21">
            <a:extLst>
              <a:ext uri="{FF2B5EF4-FFF2-40B4-BE49-F238E27FC236}">
                <a16:creationId xmlns:a16="http://schemas.microsoft.com/office/drawing/2014/main" id="{6A580AF3-3CAB-2070-AF14-5A0190D71C16}"/>
              </a:ext>
            </a:extLst>
          </p:cNvPr>
          <p:cNvSpPr txBox="1"/>
          <p:nvPr/>
        </p:nvSpPr>
        <p:spPr>
          <a:xfrm>
            <a:off x="2699720" y="3373091"/>
            <a:ext cx="653416"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effectLst/>
                <a:latin typeface="Times New Roman" panose="02020603050405020304" pitchFamily="18" charset="0"/>
                <a:cs typeface="Times New Roman" panose="02020603050405020304" pitchFamily="18" charset="0"/>
              </a:rPr>
              <a:t>GCK</a:t>
            </a:r>
          </a:p>
        </p:txBody>
      </p:sp>
      <p:sp>
        <p:nvSpPr>
          <p:cNvPr id="43" name="Rectangle 2">
            <a:extLst>
              <a:ext uri="{FF2B5EF4-FFF2-40B4-BE49-F238E27FC236}">
                <a16:creationId xmlns:a16="http://schemas.microsoft.com/office/drawing/2014/main" id="{40EEA55D-C5AD-799B-D80F-DFF47FB45BC7}"/>
              </a:ext>
            </a:extLst>
          </p:cNvPr>
          <p:cNvSpPr>
            <a:spLocks noChangeArrowheads="1"/>
          </p:cNvSpPr>
          <p:nvPr/>
        </p:nvSpPr>
        <p:spPr bwMode="auto">
          <a:xfrm>
            <a:off x="0" y="167044"/>
            <a:ext cx="207108"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
            <a:extLst>
              <a:ext uri="{FF2B5EF4-FFF2-40B4-BE49-F238E27FC236}">
                <a16:creationId xmlns:a16="http://schemas.microsoft.com/office/drawing/2014/main" id="{1F6CCA58-15FD-FD45-84A9-64391A7A0D23}"/>
              </a:ext>
            </a:extLst>
          </p:cNvPr>
          <p:cNvSpPr>
            <a:spLocks noChangeArrowheads="1"/>
          </p:cNvSpPr>
          <p:nvPr/>
        </p:nvSpPr>
        <p:spPr bwMode="auto">
          <a:xfrm>
            <a:off x="0" y="167044"/>
            <a:ext cx="207108"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4">
            <a:extLst>
              <a:ext uri="{FF2B5EF4-FFF2-40B4-BE49-F238E27FC236}">
                <a16:creationId xmlns:a16="http://schemas.microsoft.com/office/drawing/2014/main" id="{2608D7DA-3732-A528-5C2A-435345947352}"/>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Rectangle 5">
            <a:extLst>
              <a:ext uri="{FF2B5EF4-FFF2-40B4-BE49-F238E27FC236}">
                <a16:creationId xmlns:a16="http://schemas.microsoft.com/office/drawing/2014/main" id="{1FD98812-6E2C-FEF6-19F8-4793AA2AD024}"/>
              </a:ext>
            </a:extLst>
          </p:cNvPr>
          <p:cNvSpPr>
            <a:spLocks noChangeArrowheads="1"/>
          </p:cNvSpPr>
          <p:nvPr/>
        </p:nvSpPr>
        <p:spPr bwMode="auto">
          <a:xfrm>
            <a:off x="0" y="167044"/>
            <a:ext cx="207108"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6">
            <a:extLst>
              <a:ext uri="{FF2B5EF4-FFF2-40B4-BE49-F238E27FC236}">
                <a16:creationId xmlns:a16="http://schemas.microsoft.com/office/drawing/2014/main" id="{95ACA02B-6234-F598-7D13-8FE441372FED}"/>
              </a:ext>
            </a:extLst>
          </p:cNvPr>
          <p:cNvSpPr>
            <a:spLocks noChangeArrowheads="1"/>
          </p:cNvSpPr>
          <p:nvPr/>
        </p:nvSpPr>
        <p:spPr bwMode="auto">
          <a:xfrm>
            <a:off x="0" y="167044"/>
            <a:ext cx="207108"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7">
            <a:extLst>
              <a:ext uri="{FF2B5EF4-FFF2-40B4-BE49-F238E27FC236}">
                <a16:creationId xmlns:a16="http://schemas.microsoft.com/office/drawing/2014/main" id="{51C4B44C-E49E-F3CE-DECE-1F114571839F}"/>
              </a:ext>
            </a:extLst>
          </p:cNvPr>
          <p:cNvSpPr>
            <a:spLocks noChangeArrowheads="1"/>
          </p:cNvSpPr>
          <p:nvPr/>
        </p:nvSpPr>
        <p:spPr bwMode="auto">
          <a:xfrm>
            <a:off x="0" y="90100"/>
            <a:ext cx="18473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17" name="Straight Arrow Connector 116">
            <a:extLst>
              <a:ext uri="{FF2B5EF4-FFF2-40B4-BE49-F238E27FC236}">
                <a16:creationId xmlns:a16="http://schemas.microsoft.com/office/drawing/2014/main" id="{2D62F5A8-488D-EC93-3DEF-806C35B05051}"/>
              </a:ext>
            </a:extLst>
          </p:cNvPr>
          <p:cNvCxnSpPr>
            <a:cxnSpLocks/>
            <a:stCxn id="9" idx="1"/>
            <a:endCxn id="19" idx="3"/>
          </p:cNvCxnSpPr>
          <p:nvPr/>
        </p:nvCxnSpPr>
        <p:spPr>
          <a:xfrm flipH="1">
            <a:off x="3490796" y="2215138"/>
            <a:ext cx="1409401" cy="22438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D8AA85C4-31A8-18F7-9CC4-7C6D66B8B102}"/>
              </a:ext>
            </a:extLst>
          </p:cNvPr>
          <p:cNvCxnSpPr>
            <a:cxnSpLocks/>
            <a:stCxn id="9" idx="1"/>
            <a:endCxn id="20" idx="3"/>
          </p:cNvCxnSpPr>
          <p:nvPr/>
        </p:nvCxnSpPr>
        <p:spPr>
          <a:xfrm flipH="1" flipV="1">
            <a:off x="3342918" y="1988883"/>
            <a:ext cx="1557279" cy="2262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BEB12F9A-9A4B-3D87-71BA-4CD67AC17F71}"/>
              </a:ext>
            </a:extLst>
          </p:cNvPr>
          <p:cNvCxnSpPr>
            <a:cxnSpLocks/>
            <a:stCxn id="9" idx="1"/>
            <a:endCxn id="21" idx="3"/>
          </p:cNvCxnSpPr>
          <p:nvPr/>
        </p:nvCxnSpPr>
        <p:spPr>
          <a:xfrm flipH="1">
            <a:off x="3577932" y="2215138"/>
            <a:ext cx="1322265" cy="51089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77EB43DF-79D8-B3C3-A1C6-E7C86DD60382}"/>
              </a:ext>
            </a:extLst>
          </p:cNvPr>
          <p:cNvCxnSpPr>
            <a:cxnSpLocks/>
            <a:stCxn id="9" idx="1"/>
            <a:endCxn id="22" idx="3"/>
          </p:cNvCxnSpPr>
          <p:nvPr/>
        </p:nvCxnSpPr>
        <p:spPr>
          <a:xfrm flipH="1">
            <a:off x="3353136" y="2215138"/>
            <a:ext cx="1547061" cy="131184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DC07087A-59A9-83FB-311A-88DB12D8AF1C}"/>
              </a:ext>
            </a:extLst>
          </p:cNvPr>
          <p:cNvCxnSpPr>
            <a:cxnSpLocks/>
            <a:stCxn id="8" idx="1"/>
            <a:endCxn id="22" idx="3"/>
          </p:cNvCxnSpPr>
          <p:nvPr/>
        </p:nvCxnSpPr>
        <p:spPr>
          <a:xfrm flipH="1">
            <a:off x="3353136" y="2915795"/>
            <a:ext cx="1516626" cy="6111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4A764A37-636C-2076-6701-1061DA5BEEE6}"/>
              </a:ext>
            </a:extLst>
          </p:cNvPr>
          <p:cNvCxnSpPr>
            <a:cxnSpLocks/>
            <a:stCxn id="8" idx="1"/>
            <a:endCxn id="18" idx="3"/>
          </p:cNvCxnSpPr>
          <p:nvPr/>
        </p:nvCxnSpPr>
        <p:spPr>
          <a:xfrm flipH="1">
            <a:off x="3353136" y="2915795"/>
            <a:ext cx="1516626" cy="23928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DAFB8548-CEDC-9B94-1FA8-01DEF404605D}"/>
              </a:ext>
            </a:extLst>
          </p:cNvPr>
          <p:cNvCxnSpPr>
            <a:cxnSpLocks/>
            <a:stCxn id="8" idx="1"/>
            <a:endCxn id="19" idx="3"/>
          </p:cNvCxnSpPr>
          <p:nvPr/>
        </p:nvCxnSpPr>
        <p:spPr>
          <a:xfrm flipH="1">
            <a:off x="3490796" y="2915795"/>
            <a:ext cx="1378966" cy="154319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88E5C2B-484B-0CB2-5819-6BBFC08DD9EA}"/>
              </a:ext>
            </a:extLst>
          </p:cNvPr>
          <p:cNvCxnSpPr>
            <a:cxnSpLocks/>
            <a:stCxn id="8" idx="1"/>
            <a:endCxn id="20" idx="3"/>
          </p:cNvCxnSpPr>
          <p:nvPr/>
        </p:nvCxnSpPr>
        <p:spPr>
          <a:xfrm flipH="1" flipV="1">
            <a:off x="3342918" y="1988883"/>
            <a:ext cx="1526844" cy="9269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A9A46C49-E829-38AD-7ED7-2FC2E56A2E26}"/>
              </a:ext>
            </a:extLst>
          </p:cNvPr>
          <p:cNvCxnSpPr>
            <a:cxnSpLocks/>
            <a:stCxn id="11" idx="1"/>
            <a:endCxn id="21" idx="3"/>
          </p:cNvCxnSpPr>
          <p:nvPr/>
        </p:nvCxnSpPr>
        <p:spPr>
          <a:xfrm flipH="1" flipV="1">
            <a:off x="3577932" y="2726033"/>
            <a:ext cx="1353856" cy="96004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FCBF1A3D-1733-210C-83D9-8CBA5640B457}"/>
              </a:ext>
            </a:extLst>
          </p:cNvPr>
          <p:cNvCxnSpPr>
            <a:cxnSpLocks/>
            <a:stCxn id="11" idx="1"/>
            <a:endCxn id="20" idx="3"/>
          </p:cNvCxnSpPr>
          <p:nvPr/>
        </p:nvCxnSpPr>
        <p:spPr>
          <a:xfrm flipH="1" flipV="1">
            <a:off x="3342918" y="1988883"/>
            <a:ext cx="1588870" cy="169719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370FED51-D48D-B20D-6340-B6B7F13CBA09}"/>
              </a:ext>
            </a:extLst>
          </p:cNvPr>
          <p:cNvCxnSpPr>
            <a:cxnSpLocks/>
            <a:stCxn id="11" idx="1"/>
            <a:endCxn id="18" idx="3"/>
          </p:cNvCxnSpPr>
          <p:nvPr/>
        </p:nvCxnSpPr>
        <p:spPr>
          <a:xfrm flipH="1">
            <a:off x="3353136" y="3686075"/>
            <a:ext cx="1578652" cy="162260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B3BF7D25-D57C-C7E8-85A3-544F3DB70033}"/>
              </a:ext>
            </a:extLst>
          </p:cNvPr>
          <p:cNvCxnSpPr>
            <a:cxnSpLocks/>
            <a:stCxn id="11" idx="1"/>
            <a:endCxn id="19" idx="3"/>
          </p:cNvCxnSpPr>
          <p:nvPr/>
        </p:nvCxnSpPr>
        <p:spPr>
          <a:xfrm flipH="1">
            <a:off x="3490796" y="3686075"/>
            <a:ext cx="1440992" cy="7729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09387C04-46E3-EA9C-063B-A359A20F683E}"/>
              </a:ext>
            </a:extLst>
          </p:cNvPr>
          <p:cNvCxnSpPr>
            <a:cxnSpLocks/>
            <a:stCxn id="10" idx="1"/>
            <a:endCxn id="21" idx="3"/>
          </p:cNvCxnSpPr>
          <p:nvPr/>
        </p:nvCxnSpPr>
        <p:spPr>
          <a:xfrm flipH="1" flipV="1">
            <a:off x="3577932" y="2726033"/>
            <a:ext cx="1352892" cy="17294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ED8D8131-B286-A812-3082-3A14C2A5A4B9}"/>
              </a:ext>
            </a:extLst>
          </p:cNvPr>
          <p:cNvCxnSpPr>
            <a:cxnSpLocks/>
            <a:stCxn id="10" idx="1"/>
            <a:endCxn id="19" idx="3"/>
          </p:cNvCxnSpPr>
          <p:nvPr/>
        </p:nvCxnSpPr>
        <p:spPr>
          <a:xfrm flipH="1">
            <a:off x="3490796" y="4455506"/>
            <a:ext cx="1440028" cy="34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E76B5A0C-4756-F47E-6689-A5776845978F}"/>
              </a:ext>
            </a:extLst>
          </p:cNvPr>
          <p:cNvCxnSpPr>
            <a:cxnSpLocks/>
            <a:stCxn id="10" idx="1"/>
            <a:endCxn id="20" idx="3"/>
          </p:cNvCxnSpPr>
          <p:nvPr/>
        </p:nvCxnSpPr>
        <p:spPr>
          <a:xfrm flipH="1" flipV="1">
            <a:off x="3342918" y="1988883"/>
            <a:ext cx="1587906" cy="24666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EFE0D22-8D81-64E5-FD69-14D0CBDF83D1}"/>
              </a:ext>
            </a:extLst>
          </p:cNvPr>
          <p:cNvSpPr txBox="1"/>
          <p:nvPr/>
        </p:nvSpPr>
        <p:spPr>
          <a:xfrm>
            <a:off x="2579492" y="5617185"/>
            <a:ext cx="2997071" cy="369332"/>
          </a:xfrm>
          <a:prstGeom prst="rect">
            <a:avLst/>
          </a:prstGeom>
          <a:noFill/>
        </p:spPr>
        <p:txBody>
          <a:bodyPr wrap="square">
            <a:spAutoFit/>
          </a:bodyPr>
          <a:lstStyle/>
          <a:p>
            <a:r>
              <a:rPr lang="en-US" sz="1800" b="1" dirty="0">
                <a:effectLst/>
                <a:latin typeface="Times New Roman" panose="02020603050405020304" pitchFamily="18" charset="0"/>
                <a:cs typeface="Times New Roman" panose="02020603050405020304" pitchFamily="18" charset="0"/>
              </a:rPr>
              <a:t>via </a:t>
            </a:r>
            <a:r>
              <a:rPr lang="en-US" sz="1800" b="1" dirty="0" err="1">
                <a:latin typeface="Times New Roman" panose="02020603050405020304" pitchFamily="18" charset="0"/>
                <a:cs typeface="Times New Roman" panose="02020603050405020304" pitchFamily="18" charset="0"/>
              </a:rPr>
              <a:t>SwissTargetPrediction</a:t>
            </a:r>
            <a:endParaRPr lang="en-US" dirty="0"/>
          </a:p>
        </p:txBody>
      </p:sp>
      <p:sp>
        <p:nvSpPr>
          <p:cNvPr id="8" name="TextBox 7">
            <a:extLst>
              <a:ext uri="{FF2B5EF4-FFF2-40B4-BE49-F238E27FC236}">
                <a16:creationId xmlns:a16="http://schemas.microsoft.com/office/drawing/2014/main" id="{D5C2A486-FAD6-1A10-6ECF-2AC89FA01F2D}"/>
              </a:ext>
            </a:extLst>
          </p:cNvPr>
          <p:cNvSpPr txBox="1"/>
          <p:nvPr/>
        </p:nvSpPr>
        <p:spPr>
          <a:xfrm>
            <a:off x="4869762" y="2731129"/>
            <a:ext cx="1746769"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dirty="0"/>
              <a:t>NCGC00686269</a:t>
            </a:r>
          </a:p>
        </p:txBody>
      </p:sp>
      <p:sp>
        <p:nvSpPr>
          <p:cNvPr id="9" name="TextBox 8">
            <a:extLst>
              <a:ext uri="{FF2B5EF4-FFF2-40B4-BE49-F238E27FC236}">
                <a16:creationId xmlns:a16="http://schemas.microsoft.com/office/drawing/2014/main" id="{60CD3626-F9E5-D4B0-BF3C-E5D9682E5DC8}"/>
              </a:ext>
            </a:extLst>
          </p:cNvPr>
          <p:cNvSpPr txBox="1"/>
          <p:nvPr/>
        </p:nvSpPr>
        <p:spPr>
          <a:xfrm>
            <a:off x="4900197" y="2030472"/>
            <a:ext cx="1736747"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dirty="0"/>
              <a:t>NCGC00685517</a:t>
            </a:r>
          </a:p>
        </p:txBody>
      </p:sp>
      <p:sp>
        <p:nvSpPr>
          <p:cNvPr id="10" name="TextBox 9">
            <a:extLst>
              <a:ext uri="{FF2B5EF4-FFF2-40B4-BE49-F238E27FC236}">
                <a16:creationId xmlns:a16="http://schemas.microsoft.com/office/drawing/2014/main" id="{768D1E39-20AD-9855-AFB4-8C95B94218F5}"/>
              </a:ext>
            </a:extLst>
          </p:cNvPr>
          <p:cNvSpPr txBox="1"/>
          <p:nvPr/>
        </p:nvSpPr>
        <p:spPr>
          <a:xfrm>
            <a:off x="4930824" y="4270840"/>
            <a:ext cx="1769052"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dirty="0"/>
              <a:t>NCGC00685598</a:t>
            </a:r>
          </a:p>
        </p:txBody>
      </p:sp>
      <p:sp>
        <p:nvSpPr>
          <p:cNvPr id="11" name="TextBox 10">
            <a:extLst>
              <a:ext uri="{FF2B5EF4-FFF2-40B4-BE49-F238E27FC236}">
                <a16:creationId xmlns:a16="http://schemas.microsoft.com/office/drawing/2014/main" id="{8E81C9B0-3912-5FF0-FF90-32946240B03A}"/>
              </a:ext>
            </a:extLst>
          </p:cNvPr>
          <p:cNvSpPr txBox="1"/>
          <p:nvPr/>
        </p:nvSpPr>
        <p:spPr>
          <a:xfrm>
            <a:off x="4931788" y="3501409"/>
            <a:ext cx="1736748" cy="369332"/>
          </a:xfrm>
          <a:prstGeom prst="rect">
            <a:avLst/>
          </a:prstGeom>
          <a:solidFill>
            <a:schemeClr val="accent2">
              <a:lumMod val="20000"/>
              <a:lumOff val="80000"/>
            </a:schemeClr>
          </a:solidFill>
          <a:ln>
            <a:solidFill>
              <a:schemeClr val="tx1"/>
            </a:solidFill>
          </a:ln>
        </p:spPr>
        <p:txBody>
          <a:bodyPr wrap="square">
            <a:spAutoFit/>
          </a:bodyPr>
          <a:lstStyle>
            <a:defPPr>
              <a:defRPr lang="en-US"/>
            </a:defPPr>
            <a:lvl1pPr>
              <a:defRPr b="0" i="0">
                <a:effectLst/>
                <a:latin typeface="Times New Roman" panose="02020603050405020304" pitchFamily="18" charset="0"/>
                <a:cs typeface="Times New Roman" panose="02020603050405020304" pitchFamily="18" charset="0"/>
              </a:defRPr>
            </a:lvl1pPr>
          </a:lstStyle>
          <a:p>
            <a:r>
              <a:rPr lang="en-US" dirty="0"/>
              <a:t>NCGC00602080</a:t>
            </a:r>
          </a:p>
        </p:txBody>
      </p:sp>
      <p:sp>
        <p:nvSpPr>
          <p:cNvPr id="13" name="TextBox 12">
            <a:extLst>
              <a:ext uri="{FF2B5EF4-FFF2-40B4-BE49-F238E27FC236}">
                <a16:creationId xmlns:a16="http://schemas.microsoft.com/office/drawing/2014/main" id="{0B4340C4-72C8-0EEC-3616-AE9959815EEA}"/>
              </a:ext>
            </a:extLst>
          </p:cNvPr>
          <p:cNvSpPr txBox="1"/>
          <p:nvPr/>
        </p:nvSpPr>
        <p:spPr>
          <a:xfrm>
            <a:off x="8320154" y="4470736"/>
            <a:ext cx="853789" cy="307777"/>
          </a:xfrm>
          <a:prstGeom prst="rect">
            <a:avLst/>
          </a:prstGeom>
          <a:solidFill>
            <a:schemeClr val="accent1">
              <a:lumMod val="40000"/>
              <a:lumOff val="60000"/>
            </a:schemeClr>
          </a:solidFill>
          <a:ln>
            <a:solidFill>
              <a:schemeClr val="tx1"/>
            </a:solidFill>
          </a:ln>
        </p:spPr>
        <p:txBody>
          <a:bodyPr wrap="square">
            <a:spAutoFit/>
          </a:bodyPr>
          <a:lstStyle/>
          <a:p>
            <a:pPr algn="ctr"/>
            <a:r>
              <a:rPr lang="en-US" sz="1400" b="0" i="0" kern="1200" dirty="0">
                <a:solidFill>
                  <a:schemeClr val="dk1"/>
                </a:solidFill>
                <a:effectLst/>
                <a:latin typeface="+mn-lt"/>
                <a:ea typeface="+mn-ea"/>
                <a:cs typeface="+mn-cs"/>
              </a:rPr>
              <a:t>SLC2A1</a:t>
            </a:r>
            <a:endParaRPr lang="en-US" sz="1400" b="0"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BE16FF-4989-9930-72E5-9B1B3C560DE9}"/>
              </a:ext>
            </a:extLst>
          </p:cNvPr>
          <p:cNvSpPr txBox="1"/>
          <p:nvPr/>
        </p:nvSpPr>
        <p:spPr>
          <a:xfrm>
            <a:off x="8287164" y="3829049"/>
            <a:ext cx="878925"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i="0" kern="1200" dirty="0">
                <a:solidFill>
                  <a:srgbClr val="FF0000"/>
                </a:solidFill>
                <a:effectLst/>
                <a:latin typeface="+mn-lt"/>
                <a:ea typeface="+mn-ea"/>
                <a:cs typeface="+mn-cs"/>
              </a:rPr>
              <a:t>PDGFRB </a:t>
            </a:r>
          </a:p>
        </p:txBody>
      </p:sp>
      <p:sp>
        <p:nvSpPr>
          <p:cNvPr id="15" name="TextBox 14">
            <a:extLst>
              <a:ext uri="{FF2B5EF4-FFF2-40B4-BE49-F238E27FC236}">
                <a16:creationId xmlns:a16="http://schemas.microsoft.com/office/drawing/2014/main" id="{8F2CD384-67EC-F7AA-47CC-EF66409396B0}"/>
              </a:ext>
            </a:extLst>
          </p:cNvPr>
          <p:cNvSpPr txBox="1"/>
          <p:nvPr/>
        </p:nvSpPr>
        <p:spPr>
          <a:xfrm>
            <a:off x="8206696" y="1893499"/>
            <a:ext cx="993418" cy="307777"/>
          </a:xfrm>
          <a:prstGeom prst="rect">
            <a:avLst/>
          </a:prstGeom>
          <a:solidFill>
            <a:schemeClr val="accent1">
              <a:lumMod val="40000"/>
              <a:lumOff val="60000"/>
            </a:schemeClr>
          </a:solidFill>
          <a:ln>
            <a:solidFill>
              <a:schemeClr val="tx1"/>
            </a:solidFill>
          </a:ln>
        </p:spPr>
        <p:txBody>
          <a:bodyPr wrap="square">
            <a:spAutoFit/>
          </a:bodyPr>
          <a:lstStyle/>
          <a:p>
            <a:pPr algn="ctr"/>
            <a:r>
              <a:rPr lang="en-US" sz="1400" b="0" i="0" kern="1200" dirty="0">
                <a:solidFill>
                  <a:srgbClr val="FF0000"/>
                </a:solidFill>
                <a:effectLst/>
                <a:latin typeface="+mn-lt"/>
                <a:ea typeface="+mn-ea"/>
                <a:cs typeface="+mn-cs"/>
              </a:rPr>
              <a:t>CACNA1B</a:t>
            </a:r>
            <a:endParaRPr lang="en-US" sz="1400" b="0" dirty="0">
              <a:solidFill>
                <a:srgbClr val="FF0000"/>
              </a:solidFill>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CE01493-EDBE-DBAE-64F9-B5F041587801}"/>
              </a:ext>
            </a:extLst>
          </p:cNvPr>
          <p:cNvSpPr txBox="1"/>
          <p:nvPr/>
        </p:nvSpPr>
        <p:spPr>
          <a:xfrm>
            <a:off x="8272736" y="2533817"/>
            <a:ext cx="673928" cy="307777"/>
          </a:xfrm>
          <a:prstGeom prst="rect">
            <a:avLst/>
          </a:prstGeom>
          <a:solidFill>
            <a:schemeClr val="accent1">
              <a:lumMod val="40000"/>
              <a:lumOff val="60000"/>
            </a:schemeClr>
          </a:solidFill>
          <a:ln>
            <a:solidFill>
              <a:schemeClr val="tx1"/>
            </a:solidFill>
          </a:ln>
        </p:spPr>
        <p:txBody>
          <a:bodyPr wrap="square">
            <a:spAutoFit/>
          </a:bodyPr>
          <a:lstStyle/>
          <a:p>
            <a:pPr algn="ctr"/>
            <a:r>
              <a:rPr lang="en-US" sz="1400" b="0" i="0" kern="1200" dirty="0">
                <a:solidFill>
                  <a:schemeClr val="dk1"/>
                </a:solidFill>
                <a:effectLst/>
                <a:latin typeface="+mn-lt"/>
                <a:ea typeface="+mn-ea"/>
                <a:cs typeface="+mn-cs"/>
              </a:rPr>
              <a:t>CTSD</a:t>
            </a:r>
          </a:p>
        </p:txBody>
      </p:sp>
      <p:sp>
        <p:nvSpPr>
          <p:cNvPr id="23" name="TextBox 22">
            <a:extLst>
              <a:ext uri="{FF2B5EF4-FFF2-40B4-BE49-F238E27FC236}">
                <a16:creationId xmlns:a16="http://schemas.microsoft.com/office/drawing/2014/main" id="{3B6FA719-9492-859C-25B5-306D76FA11FB}"/>
              </a:ext>
            </a:extLst>
          </p:cNvPr>
          <p:cNvSpPr txBox="1"/>
          <p:nvPr/>
        </p:nvSpPr>
        <p:spPr>
          <a:xfrm>
            <a:off x="8272738" y="3147960"/>
            <a:ext cx="673928" cy="307777"/>
          </a:xfrm>
          <a:prstGeom prst="rect">
            <a:avLst/>
          </a:prstGeom>
          <a:solidFill>
            <a:schemeClr val="accent1">
              <a:lumMod val="40000"/>
              <a:lumOff val="60000"/>
            </a:schemeClr>
          </a:solidFill>
          <a:ln>
            <a:solidFill>
              <a:schemeClr val="tx1"/>
            </a:solidFill>
          </a:ln>
        </p:spPr>
        <p:txBody>
          <a:bodyPr wrap="square">
            <a:spAutoFit/>
          </a:bodyPr>
          <a:lstStyle/>
          <a:p>
            <a:pPr algn="ctr"/>
            <a:r>
              <a:rPr lang="en-US" sz="1400" b="0" i="0" kern="1200" dirty="0">
                <a:solidFill>
                  <a:schemeClr val="dk1"/>
                </a:solidFill>
                <a:effectLst/>
                <a:latin typeface="+mn-lt"/>
                <a:ea typeface="+mn-ea"/>
                <a:cs typeface="+mn-cs"/>
              </a:rPr>
              <a:t>NPC1</a:t>
            </a:r>
          </a:p>
        </p:txBody>
      </p:sp>
      <p:cxnSp>
        <p:nvCxnSpPr>
          <p:cNvPr id="24" name="Straight Arrow Connector 23">
            <a:extLst>
              <a:ext uri="{FF2B5EF4-FFF2-40B4-BE49-F238E27FC236}">
                <a16:creationId xmlns:a16="http://schemas.microsoft.com/office/drawing/2014/main" id="{DFED8DCC-7036-5C18-B8F8-628A29A5F87C}"/>
              </a:ext>
            </a:extLst>
          </p:cNvPr>
          <p:cNvCxnSpPr>
            <a:cxnSpLocks/>
            <a:stCxn id="11" idx="3"/>
            <a:endCxn id="14" idx="1"/>
          </p:cNvCxnSpPr>
          <p:nvPr/>
        </p:nvCxnSpPr>
        <p:spPr>
          <a:xfrm>
            <a:off x="6668536" y="3686075"/>
            <a:ext cx="1618628" cy="2968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B4B6039-8D39-27FF-AF6A-C23DA49A75EE}"/>
              </a:ext>
            </a:extLst>
          </p:cNvPr>
          <p:cNvCxnSpPr>
            <a:cxnSpLocks/>
            <a:stCxn id="11" idx="3"/>
            <a:endCxn id="16" idx="1"/>
          </p:cNvCxnSpPr>
          <p:nvPr/>
        </p:nvCxnSpPr>
        <p:spPr>
          <a:xfrm flipV="1">
            <a:off x="6668536" y="2687706"/>
            <a:ext cx="1604200" cy="9983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7281FA5-70E4-9643-26ED-A7E07A9977BD}"/>
              </a:ext>
            </a:extLst>
          </p:cNvPr>
          <p:cNvCxnSpPr>
            <a:cxnSpLocks/>
            <a:stCxn id="11" idx="3"/>
            <a:endCxn id="23" idx="1"/>
          </p:cNvCxnSpPr>
          <p:nvPr/>
        </p:nvCxnSpPr>
        <p:spPr>
          <a:xfrm flipV="1">
            <a:off x="6668536" y="3301849"/>
            <a:ext cx="1604202" cy="3842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3AEB26-5BE6-311D-39BD-1F8C7478D174}"/>
              </a:ext>
            </a:extLst>
          </p:cNvPr>
          <p:cNvCxnSpPr>
            <a:cxnSpLocks/>
            <a:stCxn id="9" idx="3"/>
            <a:endCxn id="23" idx="1"/>
          </p:cNvCxnSpPr>
          <p:nvPr/>
        </p:nvCxnSpPr>
        <p:spPr>
          <a:xfrm>
            <a:off x="6636944" y="2215138"/>
            <a:ext cx="1635794" cy="10867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F653121-B552-9469-1DF5-27CF0CE53335}"/>
              </a:ext>
            </a:extLst>
          </p:cNvPr>
          <p:cNvCxnSpPr>
            <a:cxnSpLocks/>
            <a:stCxn id="10" idx="3"/>
            <a:endCxn id="13" idx="1"/>
          </p:cNvCxnSpPr>
          <p:nvPr/>
        </p:nvCxnSpPr>
        <p:spPr>
          <a:xfrm>
            <a:off x="6699876" y="4455506"/>
            <a:ext cx="1620278" cy="1691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192E921-E133-05B0-58BE-B75E5C2997D3}"/>
              </a:ext>
            </a:extLst>
          </p:cNvPr>
          <p:cNvCxnSpPr>
            <a:cxnSpLocks/>
            <a:stCxn id="10" idx="3"/>
            <a:endCxn id="15" idx="1"/>
          </p:cNvCxnSpPr>
          <p:nvPr/>
        </p:nvCxnSpPr>
        <p:spPr>
          <a:xfrm flipV="1">
            <a:off x="6699876" y="2047388"/>
            <a:ext cx="1506820" cy="240811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C27AD1B-8E39-B4A1-83D8-7374A507427D}"/>
              </a:ext>
            </a:extLst>
          </p:cNvPr>
          <p:cNvCxnSpPr>
            <a:cxnSpLocks/>
            <a:stCxn id="9" idx="3"/>
            <a:endCxn id="16" idx="1"/>
          </p:cNvCxnSpPr>
          <p:nvPr/>
        </p:nvCxnSpPr>
        <p:spPr>
          <a:xfrm>
            <a:off x="6636944" y="2215138"/>
            <a:ext cx="1635792" cy="4725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C28167A-A057-3FC2-3ADA-0AE1486AA88C}"/>
              </a:ext>
            </a:extLst>
          </p:cNvPr>
          <p:cNvCxnSpPr>
            <a:cxnSpLocks/>
            <a:stCxn id="9" idx="3"/>
            <a:endCxn id="15" idx="1"/>
          </p:cNvCxnSpPr>
          <p:nvPr/>
        </p:nvCxnSpPr>
        <p:spPr>
          <a:xfrm flipV="1">
            <a:off x="6636944" y="2047388"/>
            <a:ext cx="1569752" cy="1677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0512DC1-62B4-951B-5834-6339D170FF75}"/>
              </a:ext>
            </a:extLst>
          </p:cNvPr>
          <p:cNvCxnSpPr>
            <a:cxnSpLocks/>
            <a:stCxn id="9" idx="3"/>
            <a:endCxn id="13" idx="1"/>
          </p:cNvCxnSpPr>
          <p:nvPr/>
        </p:nvCxnSpPr>
        <p:spPr>
          <a:xfrm>
            <a:off x="6636944" y="2215138"/>
            <a:ext cx="1683210" cy="240948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30EB7713-7815-8B1F-D43C-EDA9EFD545DC}"/>
              </a:ext>
            </a:extLst>
          </p:cNvPr>
          <p:cNvCxnSpPr>
            <a:cxnSpLocks/>
            <a:stCxn id="9" idx="3"/>
            <a:endCxn id="14" idx="1"/>
          </p:cNvCxnSpPr>
          <p:nvPr/>
        </p:nvCxnSpPr>
        <p:spPr>
          <a:xfrm>
            <a:off x="6636944" y="2215138"/>
            <a:ext cx="1650220" cy="17678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8A80D71F-E2BB-7E18-4322-77C984CCB431}"/>
              </a:ext>
            </a:extLst>
          </p:cNvPr>
          <p:cNvCxnSpPr>
            <a:cxnSpLocks/>
            <a:stCxn id="8" idx="3"/>
            <a:endCxn id="16" idx="1"/>
          </p:cNvCxnSpPr>
          <p:nvPr/>
        </p:nvCxnSpPr>
        <p:spPr>
          <a:xfrm flipV="1">
            <a:off x="6616531" y="2687706"/>
            <a:ext cx="1656205" cy="22808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E827E5F-76A2-AB80-6377-F819125A5416}"/>
              </a:ext>
            </a:extLst>
          </p:cNvPr>
          <p:cNvCxnSpPr>
            <a:cxnSpLocks/>
            <a:stCxn id="8" idx="3"/>
            <a:endCxn id="14" idx="1"/>
          </p:cNvCxnSpPr>
          <p:nvPr/>
        </p:nvCxnSpPr>
        <p:spPr>
          <a:xfrm>
            <a:off x="6616531" y="2915795"/>
            <a:ext cx="1670633" cy="10671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AB65931-BD51-BCCD-B611-54363C3AC4C0}"/>
              </a:ext>
            </a:extLst>
          </p:cNvPr>
          <p:cNvCxnSpPr>
            <a:cxnSpLocks/>
            <a:stCxn id="10" idx="3"/>
            <a:endCxn id="16" idx="1"/>
          </p:cNvCxnSpPr>
          <p:nvPr/>
        </p:nvCxnSpPr>
        <p:spPr>
          <a:xfrm flipV="1">
            <a:off x="6699876" y="2687706"/>
            <a:ext cx="1572860" cy="17678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685BE5FB-0E25-5BA2-B78D-840A09BC3F5D}"/>
              </a:ext>
            </a:extLst>
          </p:cNvPr>
          <p:cNvCxnSpPr>
            <a:cxnSpLocks/>
            <a:stCxn id="8" idx="3"/>
            <a:endCxn id="23" idx="1"/>
          </p:cNvCxnSpPr>
          <p:nvPr/>
        </p:nvCxnSpPr>
        <p:spPr>
          <a:xfrm>
            <a:off x="6616531" y="2915795"/>
            <a:ext cx="1656207" cy="3860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B466877-8484-C77B-DAB7-F3A211CF1761}"/>
              </a:ext>
            </a:extLst>
          </p:cNvPr>
          <p:cNvCxnSpPr>
            <a:cxnSpLocks/>
            <a:stCxn id="8" idx="3"/>
            <a:endCxn id="13" idx="1"/>
          </p:cNvCxnSpPr>
          <p:nvPr/>
        </p:nvCxnSpPr>
        <p:spPr>
          <a:xfrm>
            <a:off x="6616531" y="2915795"/>
            <a:ext cx="1703623" cy="1708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B433E275-CE2A-B3EF-759D-4878C7DE6330}"/>
              </a:ext>
            </a:extLst>
          </p:cNvPr>
          <p:cNvCxnSpPr>
            <a:cxnSpLocks/>
            <a:stCxn id="11" idx="3"/>
            <a:endCxn id="13" idx="1"/>
          </p:cNvCxnSpPr>
          <p:nvPr/>
        </p:nvCxnSpPr>
        <p:spPr>
          <a:xfrm>
            <a:off x="6668536" y="3686075"/>
            <a:ext cx="1651618" cy="9385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3429AA2C-BD80-14FF-B19E-B3E804178748}"/>
              </a:ext>
            </a:extLst>
          </p:cNvPr>
          <p:cNvSpPr txBox="1"/>
          <p:nvPr/>
        </p:nvSpPr>
        <p:spPr>
          <a:xfrm>
            <a:off x="8408747" y="5154792"/>
            <a:ext cx="676602" cy="307777"/>
          </a:xfrm>
          <a:prstGeom prst="rect">
            <a:avLst/>
          </a:prstGeom>
          <a:solidFill>
            <a:schemeClr val="accent1">
              <a:lumMod val="40000"/>
              <a:lumOff val="60000"/>
            </a:schemeClr>
          </a:solidFill>
          <a:ln>
            <a:solidFill>
              <a:schemeClr val="tx1"/>
            </a:solidFill>
          </a:ln>
        </p:spPr>
        <p:txBody>
          <a:bodyPr wrap="square">
            <a:spAutoFit/>
          </a:bodyPr>
          <a:lstStyle/>
          <a:p>
            <a:r>
              <a:rPr lang="en-US" sz="1400" b="0" dirty="0">
                <a:solidFill>
                  <a:srgbClr val="FF0000"/>
                </a:solidFill>
                <a:effectLst/>
                <a:latin typeface="Times New Roman" panose="02020603050405020304" pitchFamily="18" charset="0"/>
                <a:cs typeface="Times New Roman" panose="02020603050405020304" pitchFamily="18" charset="0"/>
              </a:rPr>
              <a:t>ACHE </a:t>
            </a:r>
          </a:p>
        </p:txBody>
      </p:sp>
      <p:cxnSp>
        <p:nvCxnSpPr>
          <p:cNvPr id="42" name="Straight Arrow Connector 41">
            <a:extLst>
              <a:ext uri="{FF2B5EF4-FFF2-40B4-BE49-F238E27FC236}">
                <a16:creationId xmlns:a16="http://schemas.microsoft.com/office/drawing/2014/main" id="{73812E79-4882-424C-A2F6-6874E62CD00D}"/>
              </a:ext>
            </a:extLst>
          </p:cNvPr>
          <p:cNvCxnSpPr>
            <a:cxnSpLocks/>
            <a:stCxn id="11" idx="3"/>
            <a:endCxn id="41" idx="1"/>
          </p:cNvCxnSpPr>
          <p:nvPr/>
        </p:nvCxnSpPr>
        <p:spPr>
          <a:xfrm>
            <a:off x="6668536" y="3686075"/>
            <a:ext cx="1740211" cy="162260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DDFC05EB-9677-6C97-EFE9-22CBC23B8961}"/>
              </a:ext>
            </a:extLst>
          </p:cNvPr>
          <p:cNvCxnSpPr>
            <a:cxnSpLocks/>
            <a:stCxn id="8" idx="3"/>
            <a:endCxn id="41" idx="1"/>
          </p:cNvCxnSpPr>
          <p:nvPr/>
        </p:nvCxnSpPr>
        <p:spPr>
          <a:xfrm>
            <a:off x="6616531" y="2915795"/>
            <a:ext cx="1792216" cy="23928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4E3EDA22-8A78-F4C0-C50B-54BDCF9FAA7E}"/>
              </a:ext>
            </a:extLst>
          </p:cNvPr>
          <p:cNvSpPr txBox="1"/>
          <p:nvPr/>
        </p:nvSpPr>
        <p:spPr>
          <a:xfrm>
            <a:off x="6826295" y="5634886"/>
            <a:ext cx="2373819" cy="369332"/>
          </a:xfrm>
          <a:prstGeom prst="rect">
            <a:avLst/>
          </a:prstGeom>
          <a:noFill/>
        </p:spPr>
        <p:txBody>
          <a:bodyPr wrap="square">
            <a:spAutoFit/>
          </a:bodyPr>
          <a:lstStyle/>
          <a:p>
            <a:r>
              <a:rPr lang="en-US" sz="1800" b="1" dirty="0">
                <a:effectLst/>
                <a:latin typeface="Times New Roman" panose="02020603050405020304" pitchFamily="18" charset="0"/>
                <a:cs typeface="Times New Roman" panose="02020603050405020304" pitchFamily="18" charset="0"/>
              </a:rPr>
              <a:t>via </a:t>
            </a:r>
            <a:r>
              <a:rPr lang="en-US" sz="1800" b="1" dirty="0">
                <a:latin typeface="Times New Roman" panose="02020603050405020304" pitchFamily="18" charset="0"/>
                <a:cs typeface="Times New Roman" panose="02020603050405020304" pitchFamily="18" charset="0"/>
              </a:rPr>
              <a:t>Super-PRED </a:t>
            </a:r>
            <a:endParaRPr lang="en-US" dirty="0"/>
          </a:p>
        </p:txBody>
      </p:sp>
    </p:spTree>
    <p:extLst>
      <p:ext uri="{BB962C8B-B14F-4D97-AF65-F5344CB8AC3E}">
        <p14:creationId xmlns:p14="http://schemas.microsoft.com/office/powerpoint/2010/main" val="15947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5261</TotalTime>
  <Words>2652</Words>
  <Application>Microsoft Macintosh PowerPoint</Application>
  <PresentationFormat>Widescreen</PresentationFormat>
  <Paragraphs>485</Paragraphs>
  <Slides>32</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 Unicode MS</vt:lpstr>
      <vt:lpstr>Aptos</vt:lpstr>
      <vt:lpstr>Aptos Display</vt:lpstr>
      <vt:lpstr>Arial</vt:lpstr>
      <vt:lpstr>Calibri</vt:lpstr>
      <vt:lpstr>Courier New</vt:lpstr>
      <vt:lpstr>Helvetica Neue</vt:lpstr>
      <vt:lpstr>system-ui</vt:lpstr>
      <vt:lpstr>Times New Roman</vt:lpstr>
      <vt:lpstr>var(--colab-code-font-family)</vt:lpstr>
      <vt:lpstr>Wingdings</vt:lpstr>
      <vt:lpstr>Office Theme</vt:lpstr>
      <vt:lpstr>Target deconvolution project discussion</vt:lpstr>
      <vt:lpstr>PowerPoint Presentation</vt:lpstr>
      <vt:lpstr>PowerPoint Presentation</vt:lpstr>
      <vt:lpstr>PowerPoint Presentation</vt:lpstr>
      <vt:lpstr>Target Deconvolution via Predicted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 Deconvolution via Similar Compounds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we can do……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Zhu, Qian (NIH/NCATS) [E]</dc:creator>
  <cp:lastModifiedBy>Zhu, Qian (NIH/NCATS) [E]</cp:lastModifiedBy>
  <cp:revision>101</cp:revision>
  <dcterms:created xsi:type="dcterms:W3CDTF">2024-07-24T16:27:15Z</dcterms:created>
  <dcterms:modified xsi:type="dcterms:W3CDTF">2024-08-12T03:50:21Z</dcterms:modified>
</cp:coreProperties>
</file>